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88" r:id="rId2"/>
    <p:sldId id="320" r:id="rId3"/>
    <p:sldId id="294" r:id="rId4"/>
    <p:sldId id="314" r:id="rId5"/>
    <p:sldId id="295" r:id="rId6"/>
    <p:sldId id="321" r:id="rId7"/>
    <p:sldId id="302" r:id="rId8"/>
    <p:sldId id="340" r:id="rId9"/>
    <p:sldId id="323" r:id="rId10"/>
    <p:sldId id="324" r:id="rId11"/>
    <p:sldId id="325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326" r:id="rId26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onymous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14" autoAdjust="0"/>
    <p:restoredTop sz="87922" autoAdjust="0"/>
  </p:normalViewPr>
  <p:slideViewPr>
    <p:cSldViewPr>
      <p:cViewPr>
        <p:scale>
          <a:sx n="50" d="100"/>
          <a:sy n="50" d="100"/>
        </p:scale>
        <p:origin x="-3144" y="-13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530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F69C3-EDB7-4B9A-8E29-60B0B6E9916E}" type="datetimeFigureOut">
              <a:rPr lang="nl-NL" smtClean="0"/>
              <a:t>13-11-2017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ABBFB-7A17-4D42-8BDF-C881E9DAA8D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5974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Logo’s still to be added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ABBFB-7A17-4D42-8BDF-C881E9DAA8D5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855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Round Table is the final step of a Small Grant that we received from </a:t>
            </a:r>
            <a:r>
              <a:rPr lang="en-US" dirty="0" err="1" smtClean="0"/>
              <a:t>Sharenet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 smtClean="0"/>
              <a:t>Sharenet</a:t>
            </a:r>
            <a:r>
              <a:rPr lang="en-US" dirty="0" smtClean="0"/>
              <a:t> Small Grants Fund  provides funding for initiatives generating knowledge and coming up with innovations in the field of SRHR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ABBFB-7A17-4D42-8BDF-C881E9DAA8D5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8417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Today we</a:t>
            </a:r>
            <a:r>
              <a:rPr lang="en-US" baseline="0" dirty="0" smtClean="0"/>
              <a:t> are not going to provide the study findings, but we do want to share some of the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ABBFB-7A17-4D42-8BDF-C881E9DAA8D5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690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are not</a:t>
            </a:r>
            <a:r>
              <a:rPr lang="en-US" baseline="0" dirty="0" smtClean="0"/>
              <a:t> going to share the study findings in this session. More information about the small grant you can find in this article.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ABBFB-7A17-4D42-8BDF-C881E9DAA8D5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7841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However, we do want to share</a:t>
            </a:r>
            <a:r>
              <a:rPr lang="en-US" baseline="0" dirty="0" smtClean="0"/>
              <a:t> the main recommendations that were brought up in the feedback Workshops in Kenya. These may serve as input for todays discussion as well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ABBFB-7A17-4D42-8BDF-C881E9DAA8D5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9970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8959851-EED1-44D6-A6C2-AC673115AF21}" type="datetimeFigureOut">
              <a:rPr lang="nl-NL" smtClean="0"/>
              <a:t>13-11-2017</a:t>
            </a:fld>
            <a:endParaRPr lang="nl-NL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0A3BDF6-EC77-44BB-BFB7-80DEE9B4248F}" type="slidenum">
              <a:rPr lang="nl-NL" smtClean="0"/>
              <a:t>‹#›</a:t>
            </a:fld>
            <a:endParaRPr lang="nl-NL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59851-EED1-44D6-A6C2-AC673115AF21}" type="datetimeFigureOut">
              <a:rPr lang="nl-NL" smtClean="0"/>
              <a:t>13-11-2017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3BDF6-EC77-44BB-BFB7-80DEE9B4248F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59851-EED1-44D6-A6C2-AC673115AF21}" type="datetimeFigureOut">
              <a:rPr lang="nl-NL" smtClean="0"/>
              <a:t>13-11-2017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3BDF6-EC77-44BB-BFB7-80DEE9B4248F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59851-EED1-44D6-A6C2-AC673115AF21}" type="datetimeFigureOut">
              <a:rPr lang="nl-NL" smtClean="0"/>
              <a:t>13-11-2017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3BDF6-EC77-44BB-BFB7-80DEE9B4248F}" type="slidenum">
              <a:rPr lang="nl-NL" smtClean="0"/>
              <a:t>‹#›</a:t>
            </a:fld>
            <a:endParaRPr lang="nl-N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59851-EED1-44D6-A6C2-AC673115AF21}" type="datetimeFigureOut">
              <a:rPr lang="nl-NL" smtClean="0"/>
              <a:t>13-11-2017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3BDF6-EC77-44BB-BFB7-80DEE9B4248F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59851-EED1-44D6-A6C2-AC673115AF21}" type="datetimeFigureOut">
              <a:rPr lang="nl-NL" smtClean="0"/>
              <a:t>13-11-2017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3BDF6-EC77-44BB-BFB7-80DEE9B4248F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59851-EED1-44D6-A6C2-AC673115AF21}" type="datetimeFigureOut">
              <a:rPr lang="nl-NL" smtClean="0"/>
              <a:t>13-11-2017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3BDF6-EC77-44BB-BFB7-80DEE9B4248F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59851-EED1-44D6-A6C2-AC673115AF21}" type="datetimeFigureOut">
              <a:rPr lang="nl-NL" smtClean="0"/>
              <a:t>13-11-2017</a:t>
            </a:fld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3BDF6-EC77-44BB-BFB7-80DEE9B4248F}" type="slidenum">
              <a:rPr lang="nl-NL" smtClean="0"/>
              <a:t>‹#›</a:t>
            </a:fld>
            <a:endParaRPr lang="nl-NL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59851-EED1-44D6-A6C2-AC673115AF21}" type="datetimeFigureOut">
              <a:rPr lang="nl-NL" smtClean="0"/>
              <a:t>13-11-2017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3BDF6-EC77-44BB-BFB7-80DEE9B4248F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59851-EED1-44D6-A6C2-AC673115AF21}" type="datetimeFigureOut">
              <a:rPr lang="nl-NL" smtClean="0"/>
              <a:t>13-11-2017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3BDF6-EC77-44BB-BFB7-80DEE9B4248F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59851-EED1-44D6-A6C2-AC673115AF21}" type="datetimeFigureOut">
              <a:rPr lang="nl-NL" smtClean="0"/>
              <a:t>13-11-2017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3BDF6-EC77-44BB-BFB7-80DEE9B4248F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sub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892969" y="0"/>
            <a:ext cx="7358063" cy="3473648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6400"/>
              <a:t>Titeltekst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892969" y="3536156"/>
            <a:ext cx="7358063" cy="3321844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00"/>
            </a:lvl1pPr>
            <a:lvl2pPr marL="0" indent="0" algn="ctr">
              <a:spcBef>
                <a:spcPts val="0"/>
              </a:spcBef>
              <a:buSzTx/>
              <a:buNone/>
              <a:defRPr sz="2200"/>
            </a:lvl2pPr>
            <a:lvl3pPr marL="0" indent="0" algn="ctr">
              <a:spcBef>
                <a:spcPts val="0"/>
              </a:spcBef>
              <a:buSzTx/>
              <a:buNone/>
              <a:defRPr sz="2200"/>
            </a:lvl3pPr>
            <a:lvl4pPr marL="0" indent="0" algn="ctr">
              <a:spcBef>
                <a:spcPts val="0"/>
              </a:spcBef>
              <a:buSzTx/>
              <a:buNone/>
              <a:defRPr sz="2200"/>
            </a:lvl4pPr>
            <a:lvl5pPr marL="0" indent="0" algn="ctr">
              <a:spcBef>
                <a:spcPts val="0"/>
              </a:spcBef>
              <a:buSzTx/>
              <a:buNone/>
              <a:defRPr sz="2200"/>
            </a:lvl5pPr>
          </a:lstStyle>
          <a:p>
            <a:pPr lvl="0">
              <a:defRPr sz="1800"/>
            </a:pPr>
            <a:r>
              <a:rPr sz="2200"/>
              <a:t>Hoofdtekst - niveau één</a:t>
            </a:r>
          </a:p>
          <a:p>
            <a:pPr lvl="1">
              <a:defRPr sz="1800"/>
            </a:pPr>
            <a:r>
              <a:rPr sz="2200"/>
              <a:t>Hoofdtekst - niveau twee</a:t>
            </a:r>
          </a:p>
          <a:p>
            <a:pPr lvl="2">
              <a:defRPr sz="1800"/>
            </a:pPr>
            <a:r>
              <a:rPr sz="2200"/>
              <a:t>Hoofdtekst - niveau drie</a:t>
            </a:r>
          </a:p>
          <a:p>
            <a:pPr lvl="3">
              <a:defRPr sz="1800"/>
            </a:pPr>
            <a:r>
              <a:rPr sz="2200"/>
              <a:t>Hoofdtekst - niveau vier</a:t>
            </a:r>
          </a:p>
          <a:p>
            <a:pPr lvl="4">
              <a:defRPr sz="1800"/>
            </a:pPr>
            <a:r>
              <a:rPr sz="2200"/>
              <a:t>Hoofdtekst - niveau vijf</a:t>
            </a:r>
          </a:p>
        </p:txBody>
      </p:sp>
    </p:spTree>
    <p:extLst>
      <p:ext uri="{BB962C8B-B14F-4D97-AF65-F5344CB8AC3E}">
        <p14:creationId xmlns:p14="http://schemas.microsoft.com/office/powerpoint/2010/main" val="91148170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8959851-EED1-44D6-A6C2-AC673115AF21}" type="datetimeFigureOut">
              <a:rPr lang="nl-NL" smtClean="0"/>
              <a:t>13-11-2017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0A3BDF6-EC77-44BB-BFB7-80DEE9B4248F}" type="slidenum">
              <a:rPr lang="nl-NL" smtClean="0"/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vvo.be/assets/658/06-Gerrits.pdf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jpe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Infertility </a:t>
            </a:r>
            <a:br>
              <a:rPr lang="en-US" dirty="0" smtClean="0"/>
            </a:br>
            <a:r>
              <a:rPr lang="en-US" dirty="0" smtClean="0"/>
              <a:t>Round Table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University of Amsterdam </a:t>
            </a:r>
            <a:r>
              <a:rPr lang="nl-NL" dirty="0" smtClean="0"/>
              <a:t> Sharenet</a:t>
            </a:r>
          </a:p>
          <a:p>
            <a:endParaRPr lang="en-US" dirty="0"/>
          </a:p>
          <a:p>
            <a:r>
              <a:rPr lang="en-US" dirty="0" smtClean="0"/>
              <a:t>14 November 2017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923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Objectives </a:t>
            </a:r>
            <a:br>
              <a:rPr lang="en-US" dirty="0" smtClean="0"/>
            </a:br>
            <a:r>
              <a:rPr lang="en-US" dirty="0" smtClean="0"/>
              <a:t>Infertility Round Table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en-US" dirty="0" smtClean="0"/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To put </a:t>
            </a:r>
            <a:r>
              <a:rPr lang="en-US" dirty="0"/>
              <a:t>infertility higher on the SRHR </a:t>
            </a:r>
            <a:r>
              <a:rPr lang="en-US" dirty="0" smtClean="0"/>
              <a:t>agenda </a:t>
            </a:r>
          </a:p>
          <a:p>
            <a:pPr marL="525780" indent="-457200">
              <a:buFont typeface="+mj-lt"/>
              <a:buAutoNum type="arabicPeriod"/>
            </a:pPr>
            <a:endParaRPr lang="en-US" dirty="0" smtClean="0"/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To formulate </a:t>
            </a:r>
            <a:r>
              <a:rPr lang="en-US" dirty="0"/>
              <a:t>concrete steps to integrate infertility in </a:t>
            </a:r>
            <a:r>
              <a:rPr lang="en-US" dirty="0" smtClean="0"/>
              <a:t>(SRHR) programmes and policies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6532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43608" y="980728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sz="2700" b="1" dirty="0" err="1" smtClean="0">
                <a:solidFill>
                  <a:srgbClr val="94C600"/>
                </a:solidFill>
              </a:rPr>
              <a:t>Sharenet</a:t>
            </a:r>
            <a:r>
              <a:rPr lang="en-US" sz="2700" b="1" dirty="0" smtClean="0">
                <a:solidFill>
                  <a:srgbClr val="94C600"/>
                </a:solidFill>
              </a:rPr>
              <a:t> </a:t>
            </a:r>
            <a:r>
              <a:rPr lang="en-US" sz="2700" b="1" dirty="0">
                <a:solidFill>
                  <a:srgbClr val="94C600"/>
                </a:solidFill>
              </a:rPr>
              <a:t>Small </a:t>
            </a:r>
            <a:r>
              <a:rPr lang="en-US" sz="2700" b="1" dirty="0" smtClean="0">
                <a:solidFill>
                  <a:srgbClr val="94C600"/>
                </a:solidFill>
              </a:rPr>
              <a:t>Grant</a:t>
            </a:r>
            <a:r>
              <a:rPr lang="en-US" sz="2700" dirty="0" smtClean="0">
                <a:solidFill>
                  <a:srgbClr val="94C600"/>
                </a:solidFill>
              </a:rPr>
              <a:t> </a:t>
            </a:r>
            <a:r>
              <a:rPr lang="en-US" sz="2200" dirty="0">
                <a:solidFill>
                  <a:srgbClr val="94C600"/>
                </a:solidFill>
              </a:rPr>
              <a:t/>
            </a:r>
            <a:br>
              <a:rPr lang="en-US" sz="2200" dirty="0">
                <a:solidFill>
                  <a:srgbClr val="94C600"/>
                </a:solidFill>
              </a:rPr>
            </a:br>
            <a:r>
              <a:rPr lang="en-US" sz="2600" dirty="0">
                <a:solidFill>
                  <a:srgbClr val="94C600"/>
                </a:solidFill>
              </a:rPr>
              <a:t>Involuntary childlessness: </a:t>
            </a:r>
            <a:r>
              <a:rPr lang="en-US" sz="2600" dirty="0" smtClean="0">
                <a:solidFill>
                  <a:srgbClr val="94C600"/>
                </a:solidFill>
              </a:rPr>
              <a:t> Enhancing </a:t>
            </a:r>
            <a:r>
              <a:rPr lang="en-US" sz="2600" dirty="0">
                <a:solidFill>
                  <a:srgbClr val="94C600"/>
                </a:solidFill>
              </a:rPr>
              <a:t>knowledge and </a:t>
            </a:r>
            <a:r>
              <a:rPr lang="en-US" sz="2600" dirty="0" smtClean="0">
                <a:solidFill>
                  <a:srgbClr val="94C600"/>
                </a:solidFill>
              </a:rPr>
              <a:t>awareness in the Global South </a:t>
            </a:r>
            <a:endParaRPr lang="en-US" sz="2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43492" y="2323652"/>
            <a:ext cx="7416940" cy="3508977"/>
          </a:xfrm>
        </p:spPr>
        <p:txBody>
          <a:bodyPr>
            <a:normAutofit/>
          </a:bodyPr>
          <a:lstStyle/>
          <a:p>
            <a:pPr marL="342900" lvl="2" indent="-274320"/>
            <a:r>
              <a:rPr lang="nl-NL" sz="2400" b="1" dirty="0" smtClean="0">
                <a:solidFill>
                  <a:schemeClr val="accent2"/>
                </a:solidFill>
                <a:cs typeface="Helvetica Neue Light"/>
              </a:rPr>
              <a:t>To </a:t>
            </a:r>
            <a:r>
              <a:rPr lang="en-US" sz="2400" b="1" dirty="0" smtClean="0">
                <a:solidFill>
                  <a:schemeClr val="accent2"/>
                </a:solidFill>
                <a:cs typeface="Helvetica Neue Light"/>
              </a:rPr>
              <a:t>increase awareness </a:t>
            </a:r>
            <a:r>
              <a:rPr lang="en-US" sz="2400" dirty="0" smtClean="0">
                <a:cs typeface="Helvetica Neue Light"/>
              </a:rPr>
              <a:t>amongst various stakeholders about </a:t>
            </a:r>
            <a:r>
              <a:rPr lang="en-US" sz="2400" dirty="0">
                <a:cs typeface="Helvetica Neue Light"/>
              </a:rPr>
              <a:t>infertility and </a:t>
            </a:r>
            <a:r>
              <a:rPr lang="en-US" sz="2400" dirty="0" smtClean="0">
                <a:cs typeface="Helvetica Neue Light"/>
              </a:rPr>
              <a:t>childlessness in Kenya, Ghana and ‘worldwide’</a:t>
            </a:r>
            <a:endParaRPr lang="en-US" sz="2400" dirty="0">
              <a:cs typeface="Helvetica Neue Light"/>
            </a:endParaRPr>
          </a:p>
          <a:p>
            <a:pPr marL="342900" lvl="2" indent="-274320"/>
            <a:endParaRPr lang="en-US" sz="2400" dirty="0" smtClean="0">
              <a:cs typeface="Helvetica Neue Light"/>
            </a:endParaRPr>
          </a:p>
          <a:p>
            <a:pPr marL="342900" lvl="2" indent="-274320"/>
            <a:r>
              <a:rPr lang="en-US" sz="2400" b="1" dirty="0" smtClean="0">
                <a:solidFill>
                  <a:schemeClr val="accent2"/>
                </a:solidFill>
                <a:cs typeface="Helvetica Neue Light"/>
              </a:rPr>
              <a:t>To generate and disseminate </a:t>
            </a:r>
            <a:r>
              <a:rPr lang="en-US" sz="2400" dirty="0" smtClean="0">
                <a:cs typeface="Helvetica Neue Light"/>
              </a:rPr>
              <a:t>new insights about experiences and needs of people with fertility problems and (possible) interventions </a:t>
            </a:r>
          </a:p>
          <a:p>
            <a:pPr marL="342900" lvl="2" indent="-27432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92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99752" y="836712"/>
            <a:ext cx="3298784" cy="5184577"/>
          </a:xfrm>
        </p:spPr>
        <p:txBody>
          <a:bodyPr>
            <a:normAutofit fontScale="55000" lnSpcReduction="20000"/>
          </a:bodyPr>
          <a:lstStyle/>
          <a:p>
            <a:r>
              <a:rPr lang="nl-NL" sz="2200" b="1" dirty="0" err="1" smtClean="0"/>
              <a:t>Staff</a:t>
            </a:r>
            <a:r>
              <a:rPr lang="nl-NL" sz="2200" b="1" dirty="0" smtClean="0"/>
              <a:t>: </a:t>
            </a:r>
            <a:r>
              <a:rPr lang="nl-NL" sz="2200" dirty="0" smtClean="0"/>
              <a:t>Dr. Rosemond Hiadzi</a:t>
            </a:r>
          </a:p>
          <a:p>
            <a:r>
              <a:rPr lang="nl-NL" sz="2200" dirty="0" smtClean="0"/>
              <a:t>Prof. Dr. </a:t>
            </a:r>
            <a:r>
              <a:rPr lang="nl-NL" sz="2200" dirty="0" err="1" smtClean="0"/>
              <a:t>Ernestina</a:t>
            </a:r>
            <a:r>
              <a:rPr lang="nl-NL" sz="2200" dirty="0" smtClean="0"/>
              <a:t> </a:t>
            </a:r>
            <a:r>
              <a:rPr lang="nl-NL" sz="2200" dirty="0" err="1" smtClean="0"/>
              <a:t>Donkor</a:t>
            </a:r>
            <a:endParaRPr lang="nl-NL" sz="2200" dirty="0" smtClean="0"/>
          </a:p>
          <a:p>
            <a:r>
              <a:rPr lang="nl-NL" sz="2200" b="1" dirty="0" smtClean="0"/>
              <a:t>Students: </a:t>
            </a:r>
            <a:r>
              <a:rPr lang="en-US" sz="2200" dirty="0"/>
              <a:t>Esther </a:t>
            </a:r>
            <a:r>
              <a:rPr lang="en-US" sz="2200" dirty="0" err="1"/>
              <a:t>Abedu</a:t>
            </a:r>
            <a:r>
              <a:rPr lang="en-US" sz="2200" dirty="0" smtClean="0"/>
              <a:t>, </a:t>
            </a:r>
            <a:r>
              <a:rPr lang="en-US" sz="2200" dirty="0"/>
              <a:t>Deborah </a:t>
            </a:r>
            <a:r>
              <a:rPr lang="en-US" sz="2200" dirty="0" err="1"/>
              <a:t>Baiden</a:t>
            </a:r>
            <a:r>
              <a:rPr lang="en-US" sz="2200" dirty="0"/>
              <a:t>, Charles </a:t>
            </a:r>
            <a:r>
              <a:rPr lang="en-US" sz="2200" dirty="0" err="1"/>
              <a:t>Yajalin</a:t>
            </a:r>
            <a:endParaRPr lang="en-US" sz="2200" dirty="0"/>
          </a:p>
          <a:p>
            <a:endParaRPr lang="nl-NL" sz="2200" dirty="0" smtClean="0"/>
          </a:p>
          <a:p>
            <a:endParaRPr lang="nl-NL" sz="2200" dirty="0"/>
          </a:p>
          <a:p>
            <a:r>
              <a:rPr lang="nl-NL" sz="2200" b="1" dirty="0" err="1" smtClean="0"/>
              <a:t>Staff</a:t>
            </a:r>
            <a:r>
              <a:rPr lang="nl-NL" sz="2200" b="1" dirty="0" smtClean="0"/>
              <a:t>:</a:t>
            </a:r>
            <a:r>
              <a:rPr lang="nl-NL" sz="2200" dirty="0" smtClean="0"/>
              <a:t> Dr</a:t>
            </a:r>
            <a:r>
              <a:rPr lang="nl-NL" sz="2200" dirty="0"/>
              <a:t>. </a:t>
            </a:r>
            <a:r>
              <a:rPr lang="nl-NL" sz="2200" dirty="0" err="1"/>
              <a:t>Tammary</a:t>
            </a:r>
            <a:r>
              <a:rPr lang="nl-NL" sz="2200" dirty="0"/>
              <a:t> </a:t>
            </a:r>
            <a:r>
              <a:rPr lang="nl-NL" sz="2200" dirty="0" err="1" smtClean="0"/>
              <a:t>Esho</a:t>
            </a:r>
            <a:endParaRPr lang="nl-NL" sz="2200" dirty="0"/>
          </a:p>
          <a:p>
            <a:r>
              <a:rPr lang="nl-NL" sz="2200" b="1" dirty="0" smtClean="0"/>
              <a:t>Students</a:t>
            </a:r>
            <a:r>
              <a:rPr lang="nl-NL" sz="2200" dirty="0" smtClean="0"/>
              <a:t>: Benjamin, Sarah </a:t>
            </a:r>
            <a:r>
              <a:rPr lang="nl-NL" sz="2200" dirty="0" err="1" smtClean="0"/>
              <a:t>Migiro</a:t>
            </a:r>
            <a:r>
              <a:rPr lang="nl-NL" sz="2200" dirty="0" smtClean="0"/>
              <a:t>, Solomon </a:t>
            </a:r>
            <a:r>
              <a:rPr lang="nl-NL" sz="2200" dirty="0" err="1" smtClean="0"/>
              <a:t>Mwenda</a:t>
            </a:r>
            <a:endParaRPr lang="nl-NL" sz="2200" dirty="0" smtClean="0"/>
          </a:p>
          <a:p>
            <a:endParaRPr lang="nl-NL" sz="2200" dirty="0" smtClean="0"/>
          </a:p>
          <a:p>
            <a:endParaRPr lang="nl-NL" sz="2200" b="1" dirty="0" smtClean="0"/>
          </a:p>
          <a:p>
            <a:r>
              <a:rPr lang="nl-NL" sz="2200" b="1" dirty="0" err="1" smtClean="0"/>
              <a:t>Staff</a:t>
            </a:r>
            <a:r>
              <a:rPr lang="nl-NL" sz="2200" b="1" dirty="0" smtClean="0"/>
              <a:t>: </a:t>
            </a:r>
            <a:r>
              <a:rPr lang="nl-NL" sz="2200" dirty="0" smtClean="0"/>
              <a:t>Dr. Trudie Gerrits, Dr. Henny Bos</a:t>
            </a:r>
          </a:p>
          <a:p>
            <a:r>
              <a:rPr lang="nl-NL" sz="2200" dirty="0" smtClean="0"/>
              <a:t>Dr. Floor van Rooij</a:t>
            </a:r>
          </a:p>
          <a:p>
            <a:r>
              <a:rPr lang="nl-NL" sz="2200" b="1" dirty="0" smtClean="0"/>
              <a:t>Students: </a:t>
            </a:r>
            <a:r>
              <a:rPr lang="nl-NL" sz="2200" dirty="0" smtClean="0"/>
              <a:t>Anna Jansen, Luca Koppen, Evelien Oomen, Mara van Stiphout, </a:t>
            </a:r>
            <a:r>
              <a:rPr lang="nl-NL" sz="2200" dirty="0"/>
              <a:t>Margot Visser, Bilajbegović, Aida </a:t>
            </a:r>
            <a:r>
              <a:rPr lang="nl-NL" sz="2200" dirty="0" err="1" smtClean="0"/>
              <a:t>Aida</a:t>
            </a:r>
            <a:r>
              <a:rPr lang="nl-NL" sz="2200" dirty="0" smtClean="0"/>
              <a:t> </a:t>
            </a:r>
            <a:r>
              <a:rPr lang="nl-NL" sz="2200" dirty="0" err="1" smtClean="0"/>
              <a:t>Bilajbegovic</a:t>
            </a:r>
            <a:endParaRPr lang="nl-NL" sz="2200" dirty="0" smtClean="0"/>
          </a:p>
          <a:p>
            <a:endParaRPr lang="nl-NL" sz="2200" dirty="0" smtClean="0"/>
          </a:p>
          <a:p>
            <a:endParaRPr lang="nl-NL" sz="2200" dirty="0" smtClean="0"/>
          </a:p>
          <a:p>
            <a:r>
              <a:rPr lang="nl-NL" sz="2200" dirty="0" smtClean="0"/>
              <a:t>Nana Yaw Osei</a:t>
            </a:r>
          </a:p>
          <a:p>
            <a:endParaRPr lang="nl-NL" sz="2200" dirty="0" smtClean="0"/>
          </a:p>
          <a:p>
            <a:endParaRPr lang="nl-NL" sz="2200" dirty="0"/>
          </a:p>
          <a:p>
            <a:r>
              <a:rPr lang="nl-NL" sz="2200" dirty="0" smtClean="0"/>
              <a:t>Dr. </a:t>
            </a:r>
            <a:r>
              <a:rPr lang="nl-NL" sz="2200" dirty="0" err="1" smtClean="0"/>
              <a:t>Wanjiru</a:t>
            </a:r>
            <a:r>
              <a:rPr lang="nl-NL" sz="2200" dirty="0" smtClean="0"/>
              <a:t>  </a:t>
            </a:r>
            <a:r>
              <a:rPr lang="nl-NL" sz="2200" dirty="0" err="1" smtClean="0"/>
              <a:t>Ndegwa</a:t>
            </a:r>
            <a:endParaRPr lang="nl-NL" sz="2200" dirty="0" smtClean="0"/>
          </a:p>
          <a:p>
            <a:endParaRPr lang="nl-NL" sz="2200" dirty="0"/>
          </a:p>
          <a:p>
            <a:endParaRPr lang="nl-NL" sz="2200" dirty="0"/>
          </a:p>
          <a:p>
            <a:r>
              <a:rPr lang="nl-NL" sz="2200" dirty="0" smtClean="0"/>
              <a:t>Prof. Dr. Willem Ombelet</a:t>
            </a:r>
          </a:p>
          <a:p>
            <a:r>
              <a:rPr lang="nl-NL" sz="2200" dirty="0" smtClean="0"/>
              <a:t>Jan Goossens</a:t>
            </a:r>
            <a:endParaRPr lang="nl-NL" sz="2200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4" y="1966714"/>
            <a:ext cx="2740527" cy="81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 descr="University-of-Amsterdam-logo-1024x76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85" b="40541"/>
          <a:stretch>
            <a:fillRect/>
          </a:stretch>
        </p:blipFill>
        <p:spPr bwMode="auto">
          <a:xfrm>
            <a:off x="992287" y="2996952"/>
            <a:ext cx="2636305" cy="432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http://www.footstepsfertilityfoundation.org/images/logo11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636" y="4510152"/>
            <a:ext cx="1064455" cy="515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00-Walking Egg-logo-1-trans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218" y="5060545"/>
            <a:ext cx="910814" cy="781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27" y="3933056"/>
            <a:ext cx="291465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Afbeelding 5" descr="Macintosh HD:Users:hennybos:Desktop:Schermafbeelding 2016-01-03 om 14.58.14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4" y="717640"/>
            <a:ext cx="1191977" cy="1080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421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z="3600" dirty="0" err="1" smtClean="0"/>
              <a:t>Activities</a:t>
            </a:r>
            <a:r>
              <a:rPr lang="nl-NL" sz="3600" dirty="0" smtClean="0"/>
              <a:t/>
            </a:r>
            <a:br>
              <a:rPr lang="nl-NL" sz="3600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916832"/>
            <a:ext cx="6777317" cy="3915797"/>
          </a:xfrm>
        </p:spPr>
        <p:txBody>
          <a:bodyPr>
            <a:normAutofit fontScale="92500" lnSpcReduction="20000"/>
          </a:bodyPr>
          <a:lstStyle/>
          <a:p>
            <a:r>
              <a:rPr lang="nl-NL" b="1" dirty="0" smtClean="0">
                <a:solidFill>
                  <a:schemeClr val="accent2"/>
                </a:solidFill>
              </a:rPr>
              <a:t>Studies: </a:t>
            </a:r>
            <a:r>
              <a:rPr lang="nl-NL" dirty="0" err="1" smtClean="0"/>
              <a:t>Quantitative</a:t>
            </a:r>
            <a:r>
              <a:rPr lang="nl-NL" dirty="0" smtClean="0"/>
              <a:t> and </a:t>
            </a:r>
            <a:r>
              <a:rPr lang="nl-NL" dirty="0" err="1" smtClean="0"/>
              <a:t>qualitative</a:t>
            </a:r>
            <a:r>
              <a:rPr lang="nl-NL" dirty="0" smtClean="0"/>
              <a:t> studies in Ghana and Kenya</a:t>
            </a:r>
          </a:p>
          <a:p>
            <a:pPr lvl="2"/>
            <a:r>
              <a:rPr lang="nl-NL" sz="1400" dirty="0" err="1" smtClean="0"/>
              <a:t>Interdisciplinairy</a:t>
            </a:r>
            <a:endParaRPr lang="nl-NL" sz="1400" dirty="0" smtClean="0"/>
          </a:p>
          <a:p>
            <a:pPr lvl="2"/>
            <a:r>
              <a:rPr lang="nl-NL" sz="1400" dirty="0" err="1" smtClean="0"/>
              <a:t>Clinics</a:t>
            </a:r>
            <a:r>
              <a:rPr lang="nl-NL" sz="1400" dirty="0" smtClean="0"/>
              <a:t> &amp; support </a:t>
            </a:r>
            <a:r>
              <a:rPr lang="nl-NL" sz="1400" dirty="0" err="1" smtClean="0"/>
              <a:t>groups</a:t>
            </a:r>
            <a:r>
              <a:rPr lang="nl-NL" sz="1400" dirty="0" smtClean="0"/>
              <a:t> </a:t>
            </a:r>
            <a:r>
              <a:rPr lang="nl-NL" sz="1400" dirty="0" err="1" smtClean="0"/>
              <a:t>for</a:t>
            </a:r>
            <a:r>
              <a:rPr lang="nl-NL" sz="1400" dirty="0" smtClean="0"/>
              <a:t> </a:t>
            </a:r>
            <a:r>
              <a:rPr lang="nl-NL" sz="1400" dirty="0" err="1" smtClean="0"/>
              <a:t>people</a:t>
            </a:r>
            <a:r>
              <a:rPr lang="nl-NL" sz="1400" dirty="0" smtClean="0"/>
              <a:t> </a:t>
            </a:r>
            <a:r>
              <a:rPr lang="nl-NL" sz="1400" dirty="0" err="1" smtClean="0"/>
              <a:t>with</a:t>
            </a:r>
            <a:r>
              <a:rPr lang="nl-NL" sz="1400" dirty="0" smtClean="0"/>
              <a:t> </a:t>
            </a:r>
            <a:r>
              <a:rPr lang="nl-NL" sz="1400" dirty="0" err="1" smtClean="0"/>
              <a:t>fertility</a:t>
            </a:r>
            <a:r>
              <a:rPr lang="nl-NL" sz="1400" dirty="0" smtClean="0"/>
              <a:t> </a:t>
            </a:r>
            <a:r>
              <a:rPr lang="nl-NL" sz="1400" dirty="0" err="1" smtClean="0"/>
              <a:t>problems</a:t>
            </a:r>
            <a:endParaRPr lang="nl-NL" sz="1400" dirty="0" smtClean="0"/>
          </a:p>
          <a:p>
            <a:pPr lvl="2"/>
            <a:r>
              <a:rPr lang="nl-NL" sz="1400" dirty="0" smtClean="0"/>
              <a:t>Students &amp; </a:t>
            </a:r>
            <a:r>
              <a:rPr lang="nl-NL" sz="1400" dirty="0" err="1" smtClean="0"/>
              <a:t>staff</a:t>
            </a:r>
            <a:endParaRPr lang="nl-NL" sz="1400" dirty="0" smtClean="0"/>
          </a:p>
          <a:p>
            <a:endParaRPr lang="nl-NL" b="1" dirty="0" smtClean="0"/>
          </a:p>
          <a:p>
            <a:r>
              <a:rPr lang="nl-NL" b="1" dirty="0" smtClean="0">
                <a:solidFill>
                  <a:schemeClr val="accent2"/>
                </a:solidFill>
              </a:rPr>
              <a:t>Workshops: </a:t>
            </a:r>
            <a:r>
              <a:rPr lang="nl-NL" dirty="0" err="1" smtClean="0">
                <a:solidFill>
                  <a:schemeClr val="accent2"/>
                </a:solidFill>
              </a:rPr>
              <a:t>D</a:t>
            </a:r>
            <a:r>
              <a:rPr lang="nl-NL" dirty="0" err="1" smtClean="0"/>
              <a:t>isseminating</a:t>
            </a:r>
            <a:r>
              <a:rPr lang="nl-NL" dirty="0" smtClean="0"/>
              <a:t> and </a:t>
            </a:r>
            <a:r>
              <a:rPr lang="nl-NL" dirty="0" err="1" smtClean="0"/>
              <a:t>discussing</a:t>
            </a:r>
            <a:r>
              <a:rPr lang="nl-NL" dirty="0" smtClean="0"/>
              <a:t> </a:t>
            </a:r>
            <a:r>
              <a:rPr lang="nl-NL" dirty="0" err="1" smtClean="0"/>
              <a:t>results</a:t>
            </a:r>
            <a:r>
              <a:rPr lang="nl-NL" dirty="0" smtClean="0"/>
              <a:t> </a:t>
            </a:r>
            <a:r>
              <a:rPr lang="nl-NL" dirty="0" err="1" smtClean="0"/>
              <a:t>amongst</a:t>
            </a:r>
            <a:r>
              <a:rPr lang="nl-NL" dirty="0" smtClean="0"/>
              <a:t> </a:t>
            </a:r>
            <a:r>
              <a:rPr lang="nl-NL" dirty="0" err="1" smtClean="0"/>
              <a:t>practioners</a:t>
            </a:r>
            <a:r>
              <a:rPr lang="nl-NL" dirty="0" smtClean="0"/>
              <a:t> and </a:t>
            </a:r>
            <a:r>
              <a:rPr lang="nl-NL" dirty="0" err="1" smtClean="0"/>
              <a:t>infertility</a:t>
            </a:r>
            <a:r>
              <a:rPr lang="nl-NL" dirty="0" smtClean="0"/>
              <a:t> support </a:t>
            </a:r>
            <a:r>
              <a:rPr lang="nl-NL" dirty="0" err="1" smtClean="0"/>
              <a:t>groups</a:t>
            </a:r>
            <a:r>
              <a:rPr lang="nl-NL" dirty="0" smtClean="0"/>
              <a:t> in </a:t>
            </a:r>
            <a:r>
              <a:rPr lang="nl-NL" b="1" dirty="0" smtClean="0">
                <a:solidFill>
                  <a:schemeClr val="accent2"/>
                </a:solidFill>
              </a:rPr>
              <a:t>Kenya (Dec 2016) and Ghana (Nov 2017)</a:t>
            </a:r>
          </a:p>
          <a:p>
            <a:endParaRPr lang="nl-NL" b="1" dirty="0" smtClean="0"/>
          </a:p>
          <a:p>
            <a:r>
              <a:rPr lang="nl-NL" b="1" dirty="0" err="1" smtClean="0">
                <a:solidFill>
                  <a:schemeClr val="accent2"/>
                </a:solidFill>
              </a:rPr>
              <a:t>Round</a:t>
            </a:r>
            <a:r>
              <a:rPr lang="nl-NL" b="1" dirty="0" smtClean="0">
                <a:solidFill>
                  <a:schemeClr val="accent2"/>
                </a:solidFill>
              </a:rPr>
              <a:t> </a:t>
            </a:r>
            <a:r>
              <a:rPr lang="nl-NL" b="1" dirty="0" err="1" smtClean="0">
                <a:solidFill>
                  <a:schemeClr val="accent2"/>
                </a:solidFill>
              </a:rPr>
              <a:t>Table</a:t>
            </a:r>
            <a:r>
              <a:rPr lang="nl-NL" b="1" dirty="0" smtClean="0">
                <a:solidFill>
                  <a:schemeClr val="accent2"/>
                </a:solidFill>
              </a:rPr>
              <a:t>: Meeting </a:t>
            </a:r>
            <a:r>
              <a:rPr lang="nl-NL" b="1" dirty="0" err="1" smtClean="0">
                <a:solidFill>
                  <a:schemeClr val="accent2"/>
                </a:solidFill>
              </a:rPr>
              <a:t>with</a:t>
            </a:r>
            <a:r>
              <a:rPr lang="nl-NL" b="1" dirty="0" smtClean="0">
                <a:solidFill>
                  <a:schemeClr val="accent2"/>
                </a:solidFill>
              </a:rPr>
              <a:t> Experts </a:t>
            </a:r>
            <a:r>
              <a:rPr lang="nl-NL" dirty="0" smtClean="0"/>
              <a:t>in </a:t>
            </a:r>
            <a:r>
              <a:rPr lang="nl-NL" dirty="0" err="1" smtClean="0"/>
              <a:t>the</a:t>
            </a:r>
            <a:r>
              <a:rPr lang="nl-NL" dirty="0" smtClean="0"/>
              <a:t> Netherlands </a:t>
            </a:r>
          </a:p>
          <a:p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243161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6102424" cy="522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08304" y="2420888"/>
            <a:ext cx="9361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hlinkClick r:id="rId4"/>
              </a:rPr>
              <a:t>http://www.fvvo.be/assets/658/06-Gerrits.pdf</a:t>
            </a:r>
            <a:endParaRPr lang="nl-NL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59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err="1" smtClean="0"/>
              <a:t>Recommendations</a:t>
            </a:r>
            <a:r>
              <a:rPr lang="nl-NL" dirty="0" smtClean="0"/>
              <a:t> </a:t>
            </a:r>
            <a:br>
              <a:rPr lang="nl-NL" dirty="0" smtClean="0"/>
            </a:br>
            <a:r>
              <a:rPr lang="nl-NL" dirty="0" smtClean="0"/>
              <a:t>Kenya </a:t>
            </a:r>
            <a:r>
              <a:rPr lang="nl-NL" dirty="0" err="1" smtClean="0"/>
              <a:t>Infertility</a:t>
            </a:r>
            <a:r>
              <a:rPr lang="nl-NL" dirty="0" smtClean="0"/>
              <a:t> Workshop</a:t>
            </a:r>
            <a:endParaRPr lang="en-US" dirty="0"/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4057676"/>
          </a:xfrm>
        </p:spPr>
        <p:txBody>
          <a:bodyPr>
            <a:normAutofit fontScale="85000" lnSpcReduction="10000"/>
          </a:bodyPr>
          <a:lstStyle/>
          <a:p>
            <a:pPr marL="525780" indent="-457200">
              <a:buFont typeface="+mj-lt"/>
              <a:buAutoNum type="arabicPeriod"/>
            </a:pPr>
            <a:r>
              <a:rPr lang="en-US" dirty="0" smtClean="0"/>
              <a:t>Raise awareness about infertility among Policy </a:t>
            </a:r>
            <a:r>
              <a:rPr lang="en-US" dirty="0"/>
              <a:t>Makers, Health Professionals, and </a:t>
            </a:r>
            <a:r>
              <a:rPr lang="en-US" dirty="0" smtClean="0"/>
              <a:t>NGOs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Tackle stigmatization of infertility 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Raise public awareness about male-factor infertility, instead of ‘blaming’ women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/>
              <a:t>Health </a:t>
            </a:r>
            <a:r>
              <a:rPr lang="en-US" dirty="0" smtClean="0"/>
              <a:t>professionals should provide accurate information (diagnosis and treatment options)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Provide psycho-social and sexual counseling </a:t>
            </a:r>
            <a:r>
              <a:rPr lang="en-US" dirty="0"/>
              <a:t>and </a:t>
            </a:r>
            <a:r>
              <a:rPr lang="en-US" dirty="0" smtClean="0"/>
              <a:t>support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/>
              <a:t>Set up support groups for people facing fertility </a:t>
            </a:r>
            <a:r>
              <a:rPr lang="en-US" dirty="0" smtClean="0"/>
              <a:t>problems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Address </a:t>
            </a:r>
            <a:r>
              <a:rPr lang="en-US" dirty="0"/>
              <a:t>‘Unmet Need’ for </a:t>
            </a:r>
            <a:r>
              <a:rPr lang="en-US" dirty="0" smtClean="0"/>
              <a:t>‘more affordable’ </a:t>
            </a:r>
            <a:r>
              <a:rPr lang="en-US" dirty="0"/>
              <a:t>assisted reproductive technologies (</a:t>
            </a:r>
            <a:r>
              <a:rPr lang="en-US" dirty="0" smtClean="0"/>
              <a:t>ARTs)</a:t>
            </a:r>
          </a:p>
          <a:p>
            <a:pPr marL="525780" indent="-457200">
              <a:buFont typeface="+mj-lt"/>
              <a:buAutoNum type="arabicPeriod"/>
            </a:pPr>
            <a:endParaRPr lang="en-US" dirty="0"/>
          </a:p>
          <a:p>
            <a:pPr marL="525780" indent="-457200">
              <a:buFont typeface="+mj-lt"/>
              <a:buAutoNum type="arabicPeriod"/>
            </a:pPr>
            <a:endParaRPr lang="en-US" dirty="0" smtClean="0"/>
          </a:p>
          <a:p>
            <a:pPr marL="525780" indent="-457200">
              <a:buFont typeface="+mj-lt"/>
              <a:buAutoNum type="arabicPeriod"/>
            </a:pPr>
            <a:endParaRPr lang="en-US" dirty="0" smtClean="0"/>
          </a:p>
          <a:p>
            <a:pPr marL="525780" indent="-457200">
              <a:buFont typeface="+mj-lt"/>
              <a:buAutoNum type="arabicPeriod"/>
            </a:pPr>
            <a:endParaRPr lang="en-US" dirty="0" smtClean="0"/>
          </a:p>
          <a:p>
            <a:pPr marL="640080" lvl="2" indent="0">
              <a:buNone/>
            </a:pPr>
            <a:endParaRPr lang="en-US" dirty="0" smtClean="0"/>
          </a:p>
          <a:p>
            <a:pPr marL="525780" indent="-457200">
              <a:buFont typeface="+mj-lt"/>
              <a:buAutoNum type="arabicPeriod"/>
            </a:pPr>
            <a:endParaRPr lang="en-US" dirty="0" smtClean="0"/>
          </a:p>
          <a:p>
            <a:pPr marL="525780" indent="-457200">
              <a:buFont typeface="+mj-lt"/>
              <a:buAutoNum type="arabicPeriod"/>
            </a:pPr>
            <a:endParaRPr lang="en-US" dirty="0" smtClean="0"/>
          </a:p>
          <a:p>
            <a:pPr marL="525780" indent="-457200">
              <a:buFont typeface="+mj-lt"/>
              <a:buAutoNum type="arabicPeriod"/>
            </a:pPr>
            <a:endParaRPr lang="en-US" dirty="0" smtClean="0"/>
          </a:p>
          <a:p>
            <a:pPr marL="525780" indent="-457200">
              <a:buFont typeface="+mj-lt"/>
              <a:buAutoNum type="arabicPeriod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8336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pPr algn="ctr"/>
            <a:r>
              <a:rPr lang="nl-NL" dirty="0" smtClean="0"/>
              <a:t>Setting </a:t>
            </a:r>
            <a:r>
              <a:rPr lang="nl-NL" dirty="0" err="1" smtClean="0"/>
              <a:t>the</a:t>
            </a:r>
            <a:r>
              <a:rPr lang="nl-NL" dirty="0" smtClean="0"/>
              <a:t> scene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4392488"/>
          </a:xfrm>
        </p:spPr>
        <p:txBody>
          <a:bodyPr>
            <a:normAutofit fontScale="47500" lnSpcReduction="20000"/>
          </a:bodyPr>
          <a:lstStyle/>
          <a:p>
            <a:pPr marL="68580" indent="0">
              <a:buNone/>
            </a:pPr>
            <a:r>
              <a:rPr lang="en-US" b="1" dirty="0"/>
              <a:t> </a:t>
            </a:r>
          </a:p>
          <a:p>
            <a:pPr marL="68580" indent="0">
              <a:buNone/>
            </a:pPr>
            <a:r>
              <a:rPr lang="en-US" sz="3300" b="1" dirty="0" smtClean="0"/>
              <a:t>Prof</a:t>
            </a:r>
            <a:r>
              <a:rPr lang="en-US" sz="3300" b="1" dirty="0"/>
              <a:t>. Dr. Jacky </a:t>
            </a:r>
            <a:r>
              <a:rPr lang="en-US" sz="3300" b="1" dirty="0" err="1"/>
              <a:t>Boivin</a:t>
            </a:r>
            <a:r>
              <a:rPr lang="en-US" sz="3300" b="1" dirty="0"/>
              <a:t> </a:t>
            </a:r>
            <a:r>
              <a:rPr lang="en-US" sz="3300" dirty="0"/>
              <a:t>– </a:t>
            </a:r>
            <a:r>
              <a:rPr lang="en-US" sz="3300" b="1" dirty="0">
                <a:solidFill>
                  <a:schemeClr val="accent3"/>
                </a:solidFill>
              </a:rPr>
              <a:t>Quality of life and infertility</a:t>
            </a:r>
          </a:p>
          <a:p>
            <a:pPr marL="68580" indent="0">
              <a:buNone/>
            </a:pPr>
            <a:r>
              <a:rPr lang="en-US" sz="3300" dirty="0" smtClean="0"/>
              <a:t>Professor </a:t>
            </a:r>
            <a:r>
              <a:rPr lang="en-US" sz="3300" dirty="0"/>
              <a:t>of Health Psychology at School of Psychology at Cardiff University</a:t>
            </a:r>
            <a:r>
              <a:rPr lang="en-US" sz="3300" dirty="0" smtClean="0"/>
              <a:t>.</a:t>
            </a:r>
          </a:p>
          <a:p>
            <a:pPr marL="68580" indent="0">
              <a:buNone/>
            </a:pPr>
            <a:endParaRPr lang="en-US" sz="3300" dirty="0"/>
          </a:p>
          <a:p>
            <a:pPr marL="68580" indent="0">
              <a:buNone/>
            </a:pPr>
            <a:endParaRPr lang="en-US" sz="3300" b="1" dirty="0" smtClean="0"/>
          </a:p>
          <a:p>
            <a:pPr marL="68580" indent="0">
              <a:buNone/>
            </a:pPr>
            <a:r>
              <a:rPr lang="en-US" sz="3300" b="1" dirty="0" smtClean="0"/>
              <a:t>Dr</a:t>
            </a:r>
            <a:r>
              <a:rPr lang="en-US" sz="3300" b="1" dirty="0"/>
              <a:t>. </a:t>
            </a:r>
            <a:r>
              <a:rPr lang="en-US" sz="3300" b="1" dirty="0" err="1"/>
              <a:t>Papreen</a:t>
            </a:r>
            <a:r>
              <a:rPr lang="en-US" sz="3300" b="1" dirty="0"/>
              <a:t> </a:t>
            </a:r>
            <a:r>
              <a:rPr lang="en-US" sz="3300" b="1" dirty="0" err="1"/>
              <a:t>Nahar</a:t>
            </a:r>
            <a:r>
              <a:rPr lang="en-US" sz="3300" b="1" dirty="0"/>
              <a:t> </a:t>
            </a:r>
            <a:r>
              <a:rPr lang="en-US" sz="3300" dirty="0"/>
              <a:t>– </a:t>
            </a:r>
            <a:r>
              <a:rPr lang="en-US" sz="3300" b="1" dirty="0">
                <a:solidFill>
                  <a:schemeClr val="accent3"/>
                </a:solidFill>
              </a:rPr>
              <a:t>The case of Bangladesh.</a:t>
            </a:r>
          </a:p>
          <a:p>
            <a:pPr marL="68580" indent="0">
              <a:buNone/>
            </a:pPr>
            <a:r>
              <a:rPr lang="en-AU" sz="3300" dirty="0"/>
              <a:t>Research Fellow at the Department of Anthropology, Durham University, UK, and a Research Fellow at School of Health Sciences, Faculty of Biology, Medicine and Health, University of Manchester.</a:t>
            </a:r>
            <a:endParaRPr lang="en-US" sz="3300" dirty="0"/>
          </a:p>
          <a:p>
            <a:pPr marL="68580" indent="0">
              <a:buNone/>
            </a:pPr>
            <a:r>
              <a:rPr lang="en-US" sz="3300" dirty="0"/>
              <a:t> </a:t>
            </a:r>
            <a:endParaRPr lang="en-US" sz="3300" dirty="0" smtClean="0"/>
          </a:p>
          <a:p>
            <a:pPr marL="68580" indent="0">
              <a:buNone/>
            </a:pPr>
            <a:endParaRPr lang="en-US" sz="3300" b="1" dirty="0"/>
          </a:p>
          <a:p>
            <a:pPr marL="68580" indent="0">
              <a:buNone/>
            </a:pPr>
            <a:r>
              <a:rPr lang="en-US" sz="3300" b="1" dirty="0" smtClean="0"/>
              <a:t>Dr</a:t>
            </a:r>
            <a:r>
              <a:rPr lang="en-US" sz="3300" b="1" dirty="0"/>
              <a:t>. Willem Ombelet, MD </a:t>
            </a:r>
            <a:r>
              <a:rPr lang="en-US" sz="3300" dirty="0"/>
              <a:t>– </a:t>
            </a:r>
            <a:r>
              <a:rPr lang="en-US" sz="3300" b="1" dirty="0">
                <a:solidFill>
                  <a:schemeClr val="accent3"/>
                </a:solidFill>
              </a:rPr>
              <a:t>Making fertility care available and accessible to a much larger proportion of the population </a:t>
            </a:r>
          </a:p>
          <a:p>
            <a:pPr marL="68580" indent="0">
              <a:buNone/>
            </a:pPr>
            <a:r>
              <a:rPr lang="en-US" sz="3300" dirty="0"/>
              <a:t>Founder of the Walking Egg foundation (</a:t>
            </a:r>
            <a:r>
              <a:rPr lang="en-US" sz="3300" dirty="0" err="1"/>
              <a:t>tWE</a:t>
            </a:r>
            <a:r>
              <a:rPr lang="en-US" sz="3300" dirty="0"/>
              <a:t>) and Coordinator of the Special Interest Group “Global and Socio-Cultural Aspects of Infertility’ at the European Society of Human Reproduction and Embryology (ESHRE).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08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Panel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43492" y="2323652"/>
            <a:ext cx="7200916" cy="3508977"/>
          </a:xfrm>
        </p:spPr>
        <p:txBody>
          <a:bodyPr/>
          <a:lstStyle/>
          <a:p>
            <a:r>
              <a:rPr lang="en-US" dirty="0" smtClean="0"/>
              <a:t>Dr. Ian Askew, Director of Department of Reproductive Health and Research, WHO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Dr. Roy Farquharson, Chairman ESHRE (</a:t>
            </a:r>
            <a:r>
              <a:rPr lang="en-US" dirty="0"/>
              <a:t>European Society of Human Reproduction and </a:t>
            </a:r>
            <a:r>
              <a:rPr lang="en-US" dirty="0" smtClean="0"/>
              <a:t>Embryology)</a:t>
            </a:r>
          </a:p>
          <a:p>
            <a:endParaRPr lang="nl-NL" dirty="0"/>
          </a:p>
          <a:p>
            <a:r>
              <a:rPr lang="nl-NL" dirty="0" smtClean="0"/>
              <a:t>Yuri </a:t>
            </a:r>
            <a:r>
              <a:rPr lang="nl-NL" dirty="0" err="1" smtClean="0"/>
              <a:t>Ohlrichs</a:t>
            </a:r>
            <a:r>
              <a:rPr lang="nl-NL" dirty="0" smtClean="0"/>
              <a:t>, </a:t>
            </a:r>
            <a:r>
              <a:rPr lang="nl-NL" dirty="0" err="1" smtClean="0"/>
              <a:t>sexual</a:t>
            </a:r>
            <a:r>
              <a:rPr lang="nl-NL" dirty="0" smtClean="0"/>
              <a:t> health </a:t>
            </a:r>
            <a:r>
              <a:rPr lang="nl-NL" dirty="0" err="1" smtClean="0"/>
              <a:t>educator</a:t>
            </a:r>
            <a:r>
              <a:rPr lang="nl-NL" dirty="0" smtClean="0"/>
              <a:t>, Rutgers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8297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for panelists 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25780" indent="-457200">
              <a:buFont typeface="+mj-lt"/>
              <a:buAutoNum type="arabicPeriod"/>
            </a:pPr>
            <a:r>
              <a:rPr lang="en-US" dirty="0" smtClean="0"/>
              <a:t>What </a:t>
            </a:r>
            <a:r>
              <a:rPr lang="en-US" dirty="0"/>
              <a:t>does your organisation - respectively the Dutch NGO Rutgers, the WHO and ESHRE - actually do to address the issue of infertility?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What </a:t>
            </a:r>
            <a:r>
              <a:rPr lang="en-US" dirty="0"/>
              <a:t>else could be done? By your organisation and/or others?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Who </a:t>
            </a:r>
            <a:r>
              <a:rPr lang="en-US" dirty="0"/>
              <a:t>could / should take up this issue further?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8704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608" y="1556792"/>
            <a:ext cx="7024744" cy="1143000"/>
          </a:xfrm>
        </p:spPr>
        <p:txBody>
          <a:bodyPr>
            <a:noAutofit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Scenario </a:t>
            </a:r>
            <a:r>
              <a:rPr lang="en-GB" dirty="0"/>
              <a:t>Plan</a:t>
            </a: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indent="-342900">
              <a:buFont typeface="+mj-lt"/>
              <a:buAutoNum type="arabicPeriod"/>
            </a:pPr>
            <a:r>
              <a:rPr lang="en-GB" dirty="0" smtClean="0">
                <a:latin typeface="Century Gothic" panose="020B0502020202020204" pitchFamily="34" charset="0"/>
                <a:ea typeface="Calibri"/>
                <a:cs typeface="Times New Roman"/>
              </a:rPr>
              <a:t>Dream </a:t>
            </a:r>
            <a:r>
              <a:rPr lang="en-GB" dirty="0">
                <a:latin typeface="Century Gothic" panose="020B0502020202020204" pitchFamily="34" charset="0"/>
                <a:ea typeface="Calibri"/>
                <a:cs typeface="Times New Roman"/>
              </a:rPr>
              <a:t>– what would you like to see in 20 years’ time regarding infertility  as newspaper </a:t>
            </a:r>
            <a:r>
              <a:rPr lang="en-GB" dirty="0" smtClean="0">
                <a:latin typeface="Century Gothic" panose="020B0502020202020204" pitchFamily="34" charset="0"/>
                <a:ea typeface="Calibri"/>
                <a:cs typeface="Times New Roman"/>
              </a:rPr>
              <a:t>heading? </a:t>
            </a:r>
            <a:r>
              <a:rPr lang="en-GB" dirty="0">
                <a:latin typeface="Century Gothic" panose="020B0502020202020204" pitchFamily="34" charset="0"/>
                <a:ea typeface="Calibri"/>
                <a:cs typeface="Times New Roman"/>
              </a:rPr>
              <a:t>(headline or title of articles)</a:t>
            </a:r>
            <a:endParaRPr lang="nl-NL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0" indent="-34290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  <a:ea typeface="Calibri"/>
                <a:cs typeface="Times New Roman"/>
              </a:rPr>
              <a:t>What do </a:t>
            </a:r>
            <a:r>
              <a:rPr lang="en-GB" dirty="0" smtClean="0">
                <a:latin typeface="Century Gothic" panose="020B0502020202020204" pitchFamily="34" charset="0"/>
                <a:ea typeface="Calibri"/>
                <a:cs typeface="Times New Roman"/>
              </a:rPr>
              <a:t>we need </a:t>
            </a:r>
            <a:r>
              <a:rPr lang="en-GB" dirty="0">
                <a:latin typeface="Century Gothic" panose="020B0502020202020204" pitchFamily="34" charset="0"/>
                <a:ea typeface="Calibri"/>
                <a:cs typeface="Times New Roman"/>
              </a:rPr>
              <a:t>to realize the above mentioned goal?</a:t>
            </a:r>
            <a:endParaRPr lang="nl-NL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0" indent="-34290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  <a:ea typeface="Calibri"/>
                <a:cs typeface="Times New Roman"/>
              </a:rPr>
              <a:t>What are the barriers to realize the above mentioned goal</a:t>
            </a:r>
            <a:r>
              <a:rPr lang="en-GB" dirty="0" smtClean="0">
                <a:latin typeface="Century Gothic" panose="020B0502020202020204" pitchFamily="34" charset="0"/>
                <a:ea typeface="Calibri"/>
                <a:cs typeface="Times New Roman"/>
              </a:rPr>
              <a:t>?</a:t>
            </a:r>
          </a:p>
          <a:p>
            <a:pPr lvl="0" indent="-342900">
              <a:buFont typeface="+mj-lt"/>
              <a:buAutoNum type="arabicPeriod"/>
            </a:pPr>
            <a:r>
              <a:rPr lang="en-GB" dirty="0" smtClean="0">
                <a:latin typeface="Century Gothic" panose="020B0502020202020204" pitchFamily="34" charset="0"/>
                <a:ea typeface="Calibri"/>
                <a:cs typeface="Times New Roman"/>
              </a:rPr>
              <a:t>How </a:t>
            </a:r>
            <a:r>
              <a:rPr lang="en-GB" dirty="0">
                <a:latin typeface="Century Gothic" panose="020B0502020202020204" pitchFamily="34" charset="0"/>
                <a:ea typeface="Calibri"/>
                <a:cs typeface="Times New Roman"/>
              </a:rPr>
              <a:t>can you overcome those barriers and by whom?</a:t>
            </a:r>
            <a:endParaRPr lang="nl-NL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602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821531" y="2533704"/>
            <a:ext cx="7358063" cy="1511528"/>
          </a:xfrm>
          <a:prstGeom prst="rect">
            <a:avLst/>
          </a:prstGeom>
        </p:spPr>
        <p:txBody>
          <a:bodyPr>
            <a:normAutofit/>
          </a:bodyPr>
          <a:lstStyle>
            <a:lvl1pPr defTabSz="233679">
              <a:defRPr sz="3600"/>
            </a:lvl1pPr>
          </a:lstStyle>
          <a:p>
            <a:pPr lvl="0">
              <a:defRPr sz="1800"/>
            </a:pPr>
            <a:r>
              <a:rPr lang="nl-NL" sz="3800" dirty="0" err="1"/>
              <a:t>Round</a:t>
            </a:r>
            <a:r>
              <a:rPr lang="nl-NL" sz="3800" dirty="0"/>
              <a:t> </a:t>
            </a:r>
            <a:r>
              <a:rPr lang="nl-NL" sz="3800" dirty="0" err="1"/>
              <a:t>Table</a:t>
            </a:r>
            <a:r>
              <a:rPr lang="nl-NL" sz="3800" dirty="0"/>
              <a:t> Meeting on </a:t>
            </a:r>
            <a:r>
              <a:rPr lang="nl-NL" sz="3800" dirty="0" err="1"/>
              <a:t>Infertility</a:t>
            </a:r>
            <a:endParaRPr sz="3800" dirty="0"/>
          </a:p>
        </p:txBody>
      </p:sp>
      <p:sp>
        <p:nvSpPr>
          <p:cNvPr id="35" name="Shape 35"/>
          <p:cNvSpPr/>
          <p:nvPr/>
        </p:nvSpPr>
        <p:spPr>
          <a:xfrm flipV="1">
            <a:off x="6600939" y="6536530"/>
            <a:ext cx="3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sp>
        <p:nvSpPr>
          <p:cNvPr id="36" name="Shape 36"/>
          <p:cNvSpPr/>
          <p:nvPr/>
        </p:nvSpPr>
        <p:spPr>
          <a:xfrm flipV="1">
            <a:off x="8831461" y="6536530"/>
            <a:ext cx="2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pic>
        <p:nvPicPr>
          <p:cNvPr id="37" name="image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55" y="-801"/>
            <a:ext cx="9111491" cy="172718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9118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322602" y="613226"/>
            <a:ext cx="8309780" cy="1208785"/>
          </a:xfrm>
          <a:prstGeom prst="rect">
            <a:avLst/>
          </a:prstGeom>
        </p:spPr>
        <p:txBody>
          <a:bodyPr>
            <a:normAutofit/>
          </a:bodyPr>
          <a:lstStyle>
            <a:lvl1pPr defTabSz="397256">
              <a:defRPr sz="4000"/>
            </a:lvl1pPr>
          </a:lstStyle>
          <a:p>
            <a:pPr lvl="0">
              <a:defRPr sz="1800"/>
            </a:pPr>
            <a:r>
              <a:rPr lang="nl-NL" sz="2600" b="1" dirty="0"/>
              <a:t/>
            </a:r>
            <a:br>
              <a:rPr lang="nl-NL" sz="2600" b="1" dirty="0"/>
            </a:br>
            <a:endParaRPr sz="2600" b="1" dirty="0"/>
          </a:p>
        </p:txBody>
      </p:sp>
      <p:pic>
        <p:nvPicPr>
          <p:cNvPr id="40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5209" y="163840"/>
            <a:ext cx="380909" cy="402118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41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0670" y="312476"/>
            <a:ext cx="2528025" cy="153501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42"/>
          <p:cNvSpPr/>
          <p:nvPr/>
        </p:nvSpPr>
        <p:spPr>
          <a:xfrm>
            <a:off x="123689" y="96562"/>
            <a:ext cx="8707774" cy="3599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Autofit/>
          </a:bodyPr>
          <a:lstStyle/>
          <a:p>
            <a:pPr marL="321457" lvl="2" indent="-321457" defTabSz="279043">
              <a:lnSpc>
                <a:spcPct val="120000"/>
              </a:lnSpc>
              <a:buClr>
                <a:srgbClr val="000000"/>
              </a:buClr>
              <a:buSzPct val="120000"/>
              <a:buFont typeface="Wingdings" charset="2"/>
              <a:buChar char="§"/>
              <a:tabLst>
                <a:tab pos="235512" algn="l"/>
              </a:tabLst>
              <a:defRPr sz="1800"/>
            </a:pPr>
            <a:endParaRPr lang="nl-NL" sz="2100" dirty="0"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321457" lvl="2" indent="-321457" defTabSz="279043">
              <a:lnSpc>
                <a:spcPct val="120000"/>
              </a:lnSpc>
              <a:buClr>
                <a:srgbClr val="000000"/>
              </a:buClr>
              <a:buSzPct val="120000"/>
              <a:buFont typeface="Wingdings" charset="2"/>
              <a:buChar char="§"/>
              <a:tabLst>
                <a:tab pos="235512" algn="l"/>
              </a:tabLst>
              <a:defRPr sz="1800"/>
            </a:pPr>
            <a:endParaRPr lang="nl-NL" sz="2100" dirty="0"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778657" lvl="3" indent="-321457" defTabSz="279043">
              <a:lnSpc>
                <a:spcPct val="120000"/>
              </a:lnSpc>
              <a:buClr>
                <a:srgbClr val="000000"/>
              </a:buClr>
              <a:buSzPct val="120000"/>
              <a:buFont typeface="Wingdings" charset="2"/>
              <a:buChar char="§"/>
              <a:tabLst>
                <a:tab pos="235512" algn="l"/>
              </a:tabLst>
              <a:defRPr sz="1800"/>
            </a:pP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Setting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the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stage</a:t>
            </a:r>
          </a:p>
          <a:p>
            <a:pPr marL="778657" lvl="3" indent="-321457" defTabSz="279043">
              <a:lnSpc>
                <a:spcPct val="120000"/>
              </a:lnSpc>
              <a:buClr>
                <a:srgbClr val="000000"/>
              </a:buClr>
              <a:buSzPct val="120000"/>
              <a:buFont typeface="Wingdings" charset="2"/>
              <a:buChar char="§"/>
              <a:tabLst>
                <a:tab pos="235512" algn="l"/>
              </a:tabLst>
              <a:defRPr sz="1800"/>
            </a:pP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Developing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“An Action Plan” in 4 steps</a:t>
            </a:r>
          </a:p>
          <a:p>
            <a:pPr lvl="2" defTabSz="279043">
              <a:lnSpc>
                <a:spcPct val="120000"/>
              </a:lnSpc>
              <a:buClr>
                <a:srgbClr val="000000"/>
              </a:buClr>
              <a:buSzPct val="120000"/>
              <a:tabLst>
                <a:tab pos="235512" algn="l"/>
              </a:tabLst>
              <a:defRPr sz="1800"/>
            </a:pPr>
            <a:endParaRPr lang="nl-NL" sz="2100" dirty="0"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lvl="2" defTabSz="279043">
              <a:buClr>
                <a:srgbClr val="000000"/>
              </a:buClr>
              <a:buSzPct val="120000"/>
              <a:tabLst>
                <a:tab pos="235512" algn="l"/>
              </a:tabLst>
              <a:defRPr sz="1800"/>
            </a:pPr>
            <a:endParaRPr lang="nl-NL" sz="2100" dirty="0"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321457" lvl="2" indent="-321457" defTabSz="279043">
              <a:buClr>
                <a:srgbClr val="000000"/>
              </a:buClr>
              <a:buSzPct val="120000"/>
              <a:buFont typeface="Wingdings" charset="2"/>
              <a:buChar char="§"/>
              <a:tabLst>
                <a:tab pos="235512" algn="l"/>
              </a:tabLst>
              <a:defRPr sz="1800"/>
            </a:pPr>
            <a:endParaRPr sz="2100" dirty="0"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3" name="Shape 43"/>
          <p:cNvSpPr/>
          <p:nvPr/>
        </p:nvSpPr>
        <p:spPr>
          <a:xfrm flipV="1">
            <a:off x="6600939" y="6536530"/>
            <a:ext cx="3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sp>
        <p:nvSpPr>
          <p:cNvPr id="44" name="Shape 44"/>
          <p:cNvSpPr/>
          <p:nvPr/>
        </p:nvSpPr>
        <p:spPr>
          <a:xfrm flipV="1">
            <a:off x="8831461" y="6536530"/>
            <a:ext cx="2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pic>
        <p:nvPicPr>
          <p:cNvPr id="19458" name="Picture 2" descr="Afbeeldingsresultaten voor An Action Pl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859" y="2437804"/>
            <a:ext cx="3571432" cy="364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64524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322602" y="613226"/>
            <a:ext cx="8309780" cy="1208785"/>
          </a:xfrm>
          <a:prstGeom prst="rect">
            <a:avLst/>
          </a:prstGeom>
        </p:spPr>
        <p:txBody>
          <a:bodyPr>
            <a:normAutofit/>
          </a:bodyPr>
          <a:lstStyle>
            <a:lvl1pPr defTabSz="397256">
              <a:defRPr sz="4000"/>
            </a:lvl1pPr>
          </a:lstStyle>
          <a:p>
            <a:pPr lvl="0">
              <a:defRPr sz="1800"/>
            </a:pPr>
            <a:r>
              <a:rPr lang="nl-NL" sz="2600" b="1" dirty="0"/>
              <a:t/>
            </a:r>
            <a:br>
              <a:rPr lang="nl-NL" sz="2600" b="1" dirty="0"/>
            </a:br>
            <a:endParaRPr sz="2600" b="1" dirty="0"/>
          </a:p>
        </p:txBody>
      </p:sp>
      <p:pic>
        <p:nvPicPr>
          <p:cNvPr id="40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5209" y="163840"/>
            <a:ext cx="380909" cy="402118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41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0670" y="312476"/>
            <a:ext cx="2528025" cy="153501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hape 43"/>
          <p:cNvSpPr/>
          <p:nvPr/>
        </p:nvSpPr>
        <p:spPr>
          <a:xfrm flipV="1">
            <a:off x="6600939" y="6536530"/>
            <a:ext cx="3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sp>
        <p:nvSpPr>
          <p:cNvPr id="44" name="Shape 44"/>
          <p:cNvSpPr/>
          <p:nvPr/>
        </p:nvSpPr>
        <p:spPr>
          <a:xfrm flipV="1">
            <a:off x="8831461" y="6536530"/>
            <a:ext cx="2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pic>
        <p:nvPicPr>
          <p:cNvPr id="22530" name="Picture 2" descr="http://diyledscreens.com/wp-content/uploads/2013/03/STEP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1612163"/>
            <a:ext cx="3937992" cy="393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5718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322602" y="613226"/>
            <a:ext cx="8309780" cy="1208785"/>
          </a:xfrm>
          <a:prstGeom prst="rect">
            <a:avLst/>
          </a:prstGeom>
        </p:spPr>
        <p:txBody>
          <a:bodyPr>
            <a:normAutofit/>
          </a:bodyPr>
          <a:lstStyle>
            <a:lvl1pPr defTabSz="397256">
              <a:defRPr sz="4000"/>
            </a:lvl1pPr>
          </a:lstStyle>
          <a:p>
            <a:pPr lvl="0">
              <a:defRPr sz="1800"/>
            </a:pPr>
            <a:r>
              <a:rPr lang="nl-NL" sz="2600" b="1" dirty="0"/>
              <a:t/>
            </a:r>
            <a:br>
              <a:rPr lang="nl-NL" sz="2600" b="1" dirty="0"/>
            </a:br>
            <a:endParaRPr sz="2600" b="1" dirty="0"/>
          </a:p>
        </p:txBody>
      </p:sp>
      <p:pic>
        <p:nvPicPr>
          <p:cNvPr id="40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5209" y="163840"/>
            <a:ext cx="380909" cy="402118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41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0670" y="312476"/>
            <a:ext cx="2528025" cy="153501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42"/>
          <p:cNvSpPr/>
          <p:nvPr/>
        </p:nvSpPr>
        <p:spPr>
          <a:xfrm>
            <a:off x="175209" y="613226"/>
            <a:ext cx="8707774" cy="3599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Autofit/>
          </a:bodyPr>
          <a:lstStyle/>
          <a:p>
            <a:pPr marL="321457" lvl="2" indent="-321457" defTabSz="279043">
              <a:lnSpc>
                <a:spcPct val="120000"/>
              </a:lnSpc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  <a:tabLst>
                <a:tab pos="235512" algn="l"/>
              </a:tabLst>
              <a:defRPr sz="1800"/>
            </a:pP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Dream –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What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would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you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line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to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see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in 20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years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time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regarding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infertility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as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newpaper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heading</a:t>
            </a:r>
            <a:endParaRPr lang="nl-NL" sz="2100" dirty="0">
              <a:solidFill>
                <a:schemeClr val="tx2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321457" lvl="2" indent="-321457" defTabSz="279043">
              <a:buClr>
                <a:srgbClr val="000000"/>
              </a:buClr>
              <a:buSzPct val="120000"/>
              <a:buFont typeface="Wingdings" charset="2"/>
              <a:buChar char="§"/>
              <a:tabLst>
                <a:tab pos="235512" algn="l"/>
              </a:tabLst>
              <a:defRPr sz="1800"/>
            </a:pPr>
            <a:endParaRPr lang="nl-NL" sz="2100" dirty="0"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321457" lvl="2" indent="-321457" defTabSz="279043">
              <a:buClr>
                <a:srgbClr val="000000"/>
              </a:buClr>
              <a:buSzPct val="120000"/>
              <a:buFont typeface="Wingdings" charset="2"/>
              <a:buChar char="§"/>
              <a:tabLst>
                <a:tab pos="235512" algn="l"/>
              </a:tabLst>
              <a:defRPr sz="1800"/>
            </a:pPr>
            <a:endParaRPr sz="2100" dirty="0"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3" name="Shape 43"/>
          <p:cNvSpPr/>
          <p:nvPr/>
        </p:nvSpPr>
        <p:spPr>
          <a:xfrm flipV="1">
            <a:off x="6600939" y="6536530"/>
            <a:ext cx="3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sp>
        <p:nvSpPr>
          <p:cNvPr id="44" name="Shape 44"/>
          <p:cNvSpPr/>
          <p:nvPr/>
        </p:nvSpPr>
        <p:spPr>
          <a:xfrm flipV="1">
            <a:off x="8831461" y="6536530"/>
            <a:ext cx="2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pic>
        <p:nvPicPr>
          <p:cNvPr id="10" name="Picture 2" descr="Afbeeldingsresultaten voor An Action Pl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202" y="80368"/>
            <a:ext cx="1428258" cy="145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Afbeeldingsresultaten voor news paper headi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9" t="12225" r="7128" b="14512"/>
          <a:stretch/>
        </p:blipFill>
        <p:spPr bwMode="auto">
          <a:xfrm>
            <a:off x="2975329" y="2631911"/>
            <a:ext cx="3275452" cy="247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2602" y="5409570"/>
            <a:ext cx="8508858" cy="454451"/>
          </a:xfrm>
          <a:prstGeom prst="rect">
            <a:avLst/>
          </a:prstGeom>
        </p:spPr>
        <p:txBody>
          <a:bodyPr wrap="square" lIns="64291" tIns="32146" rIns="64291" bIns="32146">
            <a:spAutoFit/>
          </a:bodyPr>
          <a:lstStyle/>
          <a:p>
            <a:pPr marL="321457" lvl="2" indent="-321457" defTabSz="279043">
              <a:lnSpc>
                <a:spcPct val="120000"/>
              </a:lnSpc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  <a:tabLst>
                <a:tab pos="235512" algn="l"/>
              </a:tabLst>
              <a:defRPr sz="1800"/>
            </a:pP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Reformulate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this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dream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in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terms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of “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objectives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”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for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an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action plan</a:t>
            </a:r>
            <a:endParaRPr lang="nl-NL" sz="2100" dirty="0">
              <a:solidFill>
                <a:schemeClr val="tx2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7628783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322602" y="613226"/>
            <a:ext cx="8309780" cy="1208785"/>
          </a:xfrm>
          <a:prstGeom prst="rect">
            <a:avLst/>
          </a:prstGeom>
        </p:spPr>
        <p:txBody>
          <a:bodyPr>
            <a:normAutofit/>
          </a:bodyPr>
          <a:lstStyle>
            <a:lvl1pPr defTabSz="397256">
              <a:defRPr sz="4000"/>
            </a:lvl1pPr>
          </a:lstStyle>
          <a:p>
            <a:pPr lvl="0">
              <a:defRPr sz="1800"/>
            </a:pPr>
            <a:r>
              <a:rPr lang="nl-NL" sz="2600" b="1" dirty="0"/>
              <a:t/>
            </a:r>
            <a:br>
              <a:rPr lang="nl-NL" sz="2600" b="1" dirty="0"/>
            </a:br>
            <a:endParaRPr sz="2600" b="1" dirty="0"/>
          </a:p>
        </p:txBody>
      </p:sp>
      <p:pic>
        <p:nvPicPr>
          <p:cNvPr id="40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5209" y="163840"/>
            <a:ext cx="380909" cy="402118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41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0670" y="312476"/>
            <a:ext cx="2528025" cy="153501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hape 43"/>
          <p:cNvSpPr/>
          <p:nvPr/>
        </p:nvSpPr>
        <p:spPr>
          <a:xfrm flipV="1">
            <a:off x="6600939" y="6536530"/>
            <a:ext cx="3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sp>
        <p:nvSpPr>
          <p:cNvPr id="44" name="Shape 44"/>
          <p:cNvSpPr/>
          <p:nvPr/>
        </p:nvSpPr>
        <p:spPr>
          <a:xfrm flipV="1">
            <a:off x="8831461" y="6536530"/>
            <a:ext cx="2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pic>
        <p:nvPicPr>
          <p:cNvPr id="25602" name="Picture 2" descr="Afbeeldingsresultaten voor step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067" y="1232297"/>
            <a:ext cx="4185791" cy="418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5184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322602" y="613226"/>
            <a:ext cx="8309780" cy="1208785"/>
          </a:xfrm>
          <a:prstGeom prst="rect">
            <a:avLst/>
          </a:prstGeom>
        </p:spPr>
        <p:txBody>
          <a:bodyPr>
            <a:normAutofit/>
          </a:bodyPr>
          <a:lstStyle>
            <a:lvl1pPr defTabSz="397256">
              <a:defRPr sz="4000"/>
            </a:lvl1pPr>
          </a:lstStyle>
          <a:p>
            <a:pPr lvl="0">
              <a:defRPr sz="1800"/>
            </a:pPr>
            <a:r>
              <a:rPr lang="nl-NL" sz="2600" b="1" dirty="0"/>
              <a:t/>
            </a:r>
            <a:br>
              <a:rPr lang="nl-NL" sz="2600" b="1" dirty="0"/>
            </a:br>
            <a:endParaRPr sz="2600" b="1" dirty="0"/>
          </a:p>
        </p:txBody>
      </p:sp>
      <p:pic>
        <p:nvPicPr>
          <p:cNvPr id="40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5209" y="163840"/>
            <a:ext cx="380909" cy="402118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41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0670" y="312476"/>
            <a:ext cx="2528025" cy="153501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42"/>
          <p:cNvSpPr/>
          <p:nvPr/>
        </p:nvSpPr>
        <p:spPr>
          <a:xfrm>
            <a:off x="175209" y="613226"/>
            <a:ext cx="8707774" cy="3599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Autofit/>
          </a:bodyPr>
          <a:lstStyle/>
          <a:p>
            <a:pPr marL="778657" lvl="3" indent="-321457" defTabSz="279043">
              <a:lnSpc>
                <a:spcPct val="120000"/>
              </a:lnSpc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  <a:tabLst>
                <a:tab pos="235512" algn="l"/>
              </a:tabLst>
              <a:defRPr sz="1800"/>
            </a:pP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What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do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you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need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to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realize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this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goal/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objectives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? </a:t>
            </a:r>
            <a:endParaRPr lang="nl-NL" sz="2100" dirty="0">
              <a:solidFill>
                <a:schemeClr val="tx2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778657" lvl="3" indent="-321457" defTabSz="279043">
              <a:buClr>
                <a:srgbClr val="000000"/>
              </a:buClr>
              <a:buSzPct val="120000"/>
              <a:buFont typeface="Wingdings" charset="2"/>
              <a:buChar char="§"/>
              <a:tabLst>
                <a:tab pos="235512" algn="l"/>
              </a:tabLst>
              <a:defRPr sz="1800"/>
            </a:pPr>
            <a:endParaRPr lang="nl-NL" sz="2100" dirty="0"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778657" lvl="3" indent="-321457" defTabSz="279043">
              <a:buClr>
                <a:srgbClr val="000000"/>
              </a:buClr>
              <a:buSzPct val="120000"/>
              <a:buFont typeface="Wingdings" charset="2"/>
              <a:buChar char="§"/>
              <a:tabLst>
                <a:tab pos="235512" algn="l"/>
              </a:tabLst>
              <a:defRPr sz="1800"/>
            </a:pPr>
            <a:endParaRPr sz="2100" dirty="0"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3" name="Shape 43"/>
          <p:cNvSpPr/>
          <p:nvPr/>
        </p:nvSpPr>
        <p:spPr>
          <a:xfrm flipV="1">
            <a:off x="6600939" y="6536530"/>
            <a:ext cx="3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sp>
        <p:nvSpPr>
          <p:cNvPr id="44" name="Shape 44"/>
          <p:cNvSpPr/>
          <p:nvPr/>
        </p:nvSpPr>
        <p:spPr>
          <a:xfrm flipV="1">
            <a:off x="8831461" y="6536530"/>
            <a:ext cx="2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pic>
        <p:nvPicPr>
          <p:cNvPr id="10" name="Picture 2" descr="Afbeeldingsresultaten voor An Action Pl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202" y="80368"/>
            <a:ext cx="1428258" cy="145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2601" y="4838070"/>
            <a:ext cx="8508858" cy="1233510"/>
          </a:xfrm>
          <a:prstGeom prst="rect">
            <a:avLst/>
          </a:prstGeom>
        </p:spPr>
        <p:txBody>
          <a:bodyPr wrap="square" lIns="64291" tIns="32146" rIns="64291" bIns="32146">
            <a:spAutoFit/>
          </a:bodyPr>
          <a:lstStyle/>
          <a:p>
            <a:pPr marL="778657" lvl="3" indent="-321457" defTabSz="279043">
              <a:lnSpc>
                <a:spcPct val="120000"/>
              </a:lnSpc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  <a:tabLst>
                <a:tab pos="235512" algn="l"/>
              </a:tabLst>
              <a:defRPr sz="1800"/>
            </a:pP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Formulate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this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in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terms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of “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tasks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”(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what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you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need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to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do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to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achieve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the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objectives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)</a:t>
            </a:r>
          </a:p>
          <a:p>
            <a:pPr marL="778657" lvl="3" indent="-321457" defTabSz="279043">
              <a:lnSpc>
                <a:spcPct val="120000"/>
              </a:lnSpc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  <a:tabLst>
                <a:tab pos="235512" algn="l"/>
              </a:tabLst>
              <a:defRPr sz="1800"/>
            </a:pP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Describe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the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resources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you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need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for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these “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tasks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”</a:t>
            </a:r>
            <a:endParaRPr lang="nl-NL" sz="2100" dirty="0"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24578" name="Picture 2" descr="Afbeeldingsresultaten voor tasks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23" b="13657"/>
          <a:stretch/>
        </p:blipFill>
        <p:spPr bwMode="auto">
          <a:xfrm>
            <a:off x="2680495" y="2435231"/>
            <a:ext cx="2480864" cy="225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1852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322602" y="613226"/>
            <a:ext cx="8309780" cy="1208785"/>
          </a:xfrm>
          <a:prstGeom prst="rect">
            <a:avLst/>
          </a:prstGeom>
        </p:spPr>
        <p:txBody>
          <a:bodyPr>
            <a:normAutofit/>
          </a:bodyPr>
          <a:lstStyle>
            <a:lvl1pPr defTabSz="397256">
              <a:defRPr sz="4000"/>
            </a:lvl1pPr>
          </a:lstStyle>
          <a:p>
            <a:pPr lvl="0">
              <a:defRPr sz="1800"/>
            </a:pPr>
            <a:r>
              <a:rPr lang="nl-NL" sz="2600" b="1" dirty="0"/>
              <a:t/>
            </a:r>
            <a:br>
              <a:rPr lang="nl-NL" sz="2600" b="1" dirty="0"/>
            </a:br>
            <a:endParaRPr sz="2600" b="1" dirty="0"/>
          </a:p>
        </p:txBody>
      </p:sp>
      <p:pic>
        <p:nvPicPr>
          <p:cNvPr id="40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5209" y="163840"/>
            <a:ext cx="380909" cy="402118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41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0670" y="312476"/>
            <a:ext cx="2528025" cy="153501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hape 43"/>
          <p:cNvSpPr/>
          <p:nvPr/>
        </p:nvSpPr>
        <p:spPr>
          <a:xfrm flipV="1">
            <a:off x="6600939" y="6536530"/>
            <a:ext cx="3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sp>
        <p:nvSpPr>
          <p:cNvPr id="44" name="Shape 44"/>
          <p:cNvSpPr/>
          <p:nvPr/>
        </p:nvSpPr>
        <p:spPr>
          <a:xfrm flipV="1">
            <a:off x="8831461" y="6536530"/>
            <a:ext cx="2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pic>
        <p:nvPicPr>
          <p:cNvPr id="23554" name="Picture 2" descr="Afbeeldingsresultaten voor step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664" y="1348383"/>
            <a:ext cx="4018359" cy="4018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553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322602" y="625543"/>
            <a:ext cx="8309780" cy="1208785"/>
          </a:xfrm>
          <a:prstGeom prst="rect">
            <a:avLst/>
          </a:prstGeom>
        </p:spPr>
        <p:txBody>
          <a:bodyPr>
            <a:normAutofit/>
          </a:bodyPr>
          <a:lstStyle>
            <a:lvl1pPr defTabSz="397256">
              <a:defRPr sz="4000"/>
            </a:lvl1pPr>
          </a:lstStyle>
          <a:p>
            <a:pPr lvl="0">
              <a:defRPr sz="1800"/>
            </a:pPr>
            <a:r>
              <a:rPr lang="nl-NL" sz="2600" b="1" dirty="0"/>
              <a:t/>
            </a:r>
            <a:br>
              <a:rPr lang="nl-NL" sz="2600" b="1" dirty="0"/>
            </a:br>
            <a:endParaRPr sz="2600" b="1" dirty="0"/>
          </a:p>
        </p:txBody>
      </p:sp>
      <p:pic>
        <p:nvPicPr>
          <p:cNvPr id="40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5209" y="163840"/>
            <a:ext cx="380909" cy="402118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41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0670" y="312476"/>
            <a:ext cx="2528025" cy="153501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42"/>
          <p:cNvSpPr/>
          <p:nvPr/>
        </p:nvSpPr>
        <p:spPr>
          <a:xfrm>
            <a:off x="175209" y="613226"/>
            <a:ext cx="8707774" cy="3599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Autofit/>
          </a:bodyPr>
          <a:lstStyle/>
          <a:p>
            <a:pPr marL="778657" lvl="3" indent="-321457" defTabSz="279043">
              <a:lnSpc>
                <a:spcPct val="120000"/>
              </a:lnSpc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  <a:tabLst>
                <a:tab pos="235512" algn="l"/>
              </a:tabLst>
              <a:defRPr sz="1800"/>
            </a:pP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What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are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the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barriers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you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need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to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realize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these goals/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objectives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? </a:t>
            </a:r>
            <a:endParaRPr lang="nl-NL" sz="2100" dirty="0">
              <a:solidFill>
                <a:schemeClr val="tx2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321457" lvl="2" indent="-321457" defTabSz="279043">
              <a:buClr>
                <a:srgbClr val="000000"/>
              </a:buClr>
              <a:buSzPct val="120000"/>
              <a:buFont typeface="Wingdings" charset="2"/>
              <a:buChar char="§"/>
              <a:tabLst>
                <a:tab pos="235512" algn="l"/>
              </a:tabLst>
              <a:defRPr sz="1800"/>
            </a:pPr>
            <a:endParaRPr lang="nl-NL" sz="2100" dirty="0"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321457" lvl="2" indent="-321457" defTabSz="279043">
              <a:buClr>
                <a:srgbClr val="000000"/>
              </a:buClr>
              <a:buSzPct val="120000"/>
              <a:buFont typeface="Wingdings" charset="2"/>
              <a:buChar char="§"/>
              <a:tabLst>
                <a:tab pos="235512" algn="l"/>
              </a:tabLst>
              <a:defRPr sz="1800"/>
            </a:pPr>
            <a:endParaRPr sz="2100" dirty="0"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3" name="Shape 43"/>
          <p:cNvSpPr/>
          <p:nvPr/>
        </p:nvSpPr>
        <p:spPr>
          <a:xfrm flipV="1">
            <a:off x="6600939" y="6536530"/>
            <a:ext cx="3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sp>
        <p:nvSpPr>
          <p:cNvPr id="44" name="Shape 44"/>
          <p:cNvSpPr/>
          <p:nvPr/>
        </p:nvSpPr>
        <p:spPr>
          <a:xfrm flipV="1">
            <a:off x="8831461" y="6536530"/>
            <a:ext cx="2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pic>
        <p:nvPicPr>
          <p:cNvPr id="10" name="Picture 2" descr="Afbeeldingsresultaten voor An Action Pl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202" y="80368"/>
            <a:ext cx="1428258" cy="145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Afbeeldingsresultaten voor barriers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22"/>
          <a:stretch/>
        </p:blipFill>
        <p:spPr bwMode="auto">
          <a:xfrm>
            <a:off x="1957912" y="2412907"/>
            <a:ext cx="493717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9086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322602" y="613226"/>
            <a:ext cx="8309780" cy="1208785"/>
          </a:xfrm>
          <a:prstGeom prst="rect">
            <a:avLst/>
          </a:prstGeom>
        </p:spPr>
        <p:txBody>
          <a:bodyPr>
            <a:normAutofit/>
          </a:bodyPr>
          <a:lstStyle>
            <a:lvl1pPr defTabSz="397256">
              <a:defRPr sz="4000"/>
            </a:lvl1pPr>
          </a:lstStyle>
          <a:p>
            <a:pPr lvl="0">
              <a:defRPr sz="1800"/>
            </a:pPr>
            <a:r>
              <a:rPr lang="nl-NL" sz="2600" b="1" dirty="0"/>
              <a:t/>
            </a:r>
            <a:br>
              <a:rPr lang="nl-NL" sz="2600" b="1" dirty="0"/>
            </a:br>
            <a:endParaRPr sz="2600" b="1" dirty="0"/>
          </a:p>
        </p:txBody>
      </p:sp>
      <p:pic>
        <p:nvPicPr>
          <p:cNvPr id="40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5209" y="163840"/>
            <a:ext cx="380909" cy="402118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41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0670" y="312476"/>
            <a:ext cx="2528025" cy="153501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hape 43"/>
          <p:cNvSpPr/>
          <p:nvPr/>
        </p:nvSpPr>
        <p:spPr>
          <a:xfrm flipV="1">
            <a:off x="6600939" y="6536530"/>
            <a:ext cx="3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sp>
        <p:nvSpPr>
          <p:cNvPr id="44" name="Shape 44"/>
          <p:cNvSpPr/>
          <p:nvPr/>
        </p:nvSpPr>
        <p:spPr>
          <a:xfrm flipV="1">
            <a:off x="8831461" y="6536530"/>
            <a:ext cx="2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pic>
        <p:nvPicPr>
          <p:cNvPr id="28674" name="Picture 2" descr="Afbeeldingsresultaten voor step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2241351"/>
            <a:ext cx="8036719" cy="2290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2284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322602" y="625543"/>
            <a:ext cx="8309780" cy="1208785"/>
          </a:xfrm>
          <a:prstGeom prst="rect">
            <a:avLst/>
          </a:prstGeom>
        </p:spPr>
        <p:txBody>
          <a:bodyPr>
            <a:normAutofit/>
          </a:bodyPr>
          <a:lstStyle>
            <a:lvl1pPr defTabSz="397256">
              <a:defRPr sz="4000"/>
            </a:lvl1pPr>
          </a:lstStyle>
          <a:p>
            <a:pPr lvl="0">
              <a:defRPr sz="1800"/>
            </a:pPr>
            <a:r>
              <a:rPr lang="nl-NL" sz="2600" b="1" dirty="0"/>
              <a:t/>
            </a:r>
            <a:br>
              <a:rPr lang="nl-NL" sz="2600" b="1" dirty="0"/>
            </a:br>
            <a:endParaRPr sz="2600" b="1" dirty="0"/>
          </a:p>
        </p:txBody>
      </p:sp>
      <p:pic>
        <p:nvPicPr>
          <p:cNvPr id="40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5209" y="163840"/>
            <a:ext cx="380909" cy="402118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41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0670" y="312476"/>
            <a:ext cx="2528025" cy="153501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42"/>
          <p:cNvSpPr/>
          <p:nvPr/>
        </p:nvSpPr>
        <p:spPr>
          <a:xfrm>
            <a:off x="175209" y="613226"/>
            <a:ext cx="8707774" cy="3599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Autofit/>
          </a:bodyPr>
          <a:lstStyle/>
          <a:p>
            <a:pPr marL="778657" lvl="3" indent="-321457" defTabSz="279043">
              <a:lnSpc>
                <a:spcPct val="120000"/>
              </a:lnSpc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  <a:tabLst>
                <a:tab pos="235512" algn="l"/>
              </a:tabLst>
              <a:defRPr sz="1800"/>
            </a:pP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How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can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you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overcome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thse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barriers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and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from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whom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? </a:t>
            </a:r>
            <a:endParaRPr lang="nl-NL" sz="2100" dirty="0"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321457" lvl="2" indent="-321457" defTabSz="279043">
              <a:buClr>
                <a:srgbClr val="000000"/>
              </a:buClr>
              <a:buSzPct val="120000"/>
              <a:buFont typeface="Wingdings" charset="2"/>
              <a:buChar char="§"/>
              <a:tabLst>
                <a:tab pos="235512" algn="l"/>
              </a:tabLst>
              <a:defRPr sz="1800"/>
            </a:pPr>
            <a:endParaRPr sz="2100" dirty="0"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3" name="Shape 43"/>
          <p:cNvSpPr/>
          <p:nvPr/>
        </p:nvSpPr>
        <p:spPr>
          <a:xfrm flipV="1">
            <a:off x="6600939" y="6536530"/>
            <a:ext cx="3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sp>
        <p:nvSpPr>
          <p:cNvPr id="44" name="Shape 44"/>
          <p:cNvSpPr/>
          <p:nvPr/>
        </p:nvSpPr>
        <p:spPr>
          <a:xfrm flipV="1">
            <a:off x="8831461" y="6536530"/>
            <a:ext cx="2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pic>
        <p:nvPicPr>
          <p:cNvPr id="10" name="Picture 2" descr="Afbeeldingsresultaten voor An Action Pl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202" y="80368"/>
            <a:ext cx="1428258" cy="145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0" name="Picture 2" descr="Afbeeldingsresultaten voor barrier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189" y="2518170"/>
            <a:ext cx="5357813" cy="4018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8905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374205" y="2875825"/>
            <a:ext cx="8309780" cy="1208785"/>
          </a:xfrm>
          <a:prstGeom prst="rect">
            <a:avLst/>
          </a:prstGeom>
        </p:spPr>
        <p:txBody>
          <a:bodyPr>
            <a:normAutofit/>
          </a:bodyPr>
          <a:lstStyle>
            <a:lvl1pPr defTabSz="397256">
              <a:defRPr sz="4000"/>
            </a:lvl1pPr>
          </a:lstStyle>
          <a:p>
            <a:pPr lvl="0">
              <a:defRPr sz="1800"/>
            </a:pPr>
            <a:r>
              <a:rPr lang="nl-NL" sz="2600" b="1" dirty="0"/>
              <a:t/>
            </a:r>
            <a:br>
              <a:rPr lang="nl-NL" sz="2600" b="1" dirty="0"/>
            </a:br>
            <a:endParaRPr sz="2600" b="1" dirty="0"/>
          </a:p>
        </p:txBody>
      </p:sp>
      <p:pic>
        <p:nvPicPr>
          <p:cNvPr id="40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5209" y="163840"/>
            <a:ext cx="380909" cy="402118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41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0670" y="312476"/>
            <a:ext cx="2528025" cy="153501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42"/>
          <p:cNvSpPr/>
          <p:nvPr/>
        </p:nvSpPr>
        <p:spPr>
          <a:xfrm>
            <a:off x="255576" y="1854452"/>
            <a:ext cx="8707774" cy="3599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Autofit/>
          </a:bodyPr>
          <a:lstStyle/>
          <a:p>
            <a:pPr marL="778657" lvl="3" indent="-321457" defTabSz="279043">
              <a:lnSpc>
                <a:spcPct val="120000"/>
              </a:lnSpc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  <a:tabLst>
                <a:tab pos="235512" algn="l"/>
              </a:tabLst>
              <a:defRPr sz="1800"/>
            </a:pP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OBJECTIVES: Dream 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–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What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would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you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line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to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see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in 20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years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time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regarding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infertility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as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newpaper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heading</a:t>
            </a:r>
            <a:endParaRPr lang="nl-NL" sz="2100" dirty="0">
              <a:solidFill>
                <a:schemeClr val="tx2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778657" lvl="3" indent="-321457" defTabSz="279043">
              <a:lnSpc>
                <a:spcPct val="120000"/>
              </a:lnSpc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  <a:tabLst>
                <a:tab pos="235512" algn="l"/>
              </a:tabLst>
              <a:defRPr sz="1800"/>
            </a:pP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TASKS: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What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do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you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need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to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realize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this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goal/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objectives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? </a:t>
            </a:r>
            <a:endParaRPr lang="nl-NL" sz="2100" dirty="0">
              <a:solidFill>
                <a:schemeClr val="tx2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778657" lvl="3" indent="-321457" defTabSz="279043">
              <a:lnSpc>
                <a:spcPct val="120000"/>
              </a:lnSpc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  <a:tabLst>
                <a:tab pos="235512" algn="l"/>
              </a:tabLst>
              <a:defRPr sz="1800"/>
            </a:pP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BARRIERS: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What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are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the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barriers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you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need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to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realize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these goals/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objectives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? </a:t>
            </a:r>
            <a:endParaRPr lang="nl-NL" sz="2100" dirty="0">
              <a:solidFill>
                <a:schemeClr val="tx2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778657" lvl="3" indent="-321457" defTabSz="279043">
              <a:lnSpc>
                <a:spcPct val="120000"/>
              </a:lnSpc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  <a:tabLst>
                <a:tab pos="235512" algn="l"/>
              </a:tabLst>
              <a:defRPr sz="1800"/>
            </a:pP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OVERCOME BARRIES: How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can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you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overcome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thse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barriers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and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from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nl-NL" sz="2100" dirty="0" err="1">
                <a:latin typeface="Helvetica Light"/>
                <a:ea typeface="Helvetica Light"/>
                <a:cs typeface="Helvetica Light"/>
                <a:sym typeface="Helvetica Light"/>
              </a:rPr>
              <a:t>whom</a:t>
            </a:r>
            <a:r>
              <a:rPr lang="nl-NL" sz="2100" dirty="0">
                <a:latin typeface="Helvetica Light"/>
                <a:ea typeface="Helvetica Light"/>
                <a:cs typeface="Helvetica Light"/>
                <a:sym typeface="Helvetica Light"/>
              </a:rPr>
              <a:t>? </a:t>
            </a:r>
            <a:endParaRPr lang="nl-NL" sz="2100" dirty="0"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321457" lvl="2" indent="-321457" defTabSz="279043">
              <a:buClr>
                <a:srgbClr val="000000"/>
              </a:buClr>
              <a:buSzPct val="120000"/>
              <a:buFont typeface="Wingdings" charset="2"/>
              <a:buChar char="§"/>
              <a:tabLst>
                <a:tab pos="235512" algn="l"/>
              </a:tabLst>
              <a:defRPr sz="1800"/>
            </a:pPr>
            <a:endParaRPr sz="2100" dirty="0"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3" name="Shape 43"/>
          <p:cNvSpPr/>
          <p:nvPr/>
        </p:nvSpPr>
        <p:spPr>
          <a:xfrm flipV="1">
            <a:off x="6600939" y="6536530"/>
            <a:ext cx="3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sp>
        <p:nvSpPr>
          <p:cNvPr id="44" name="Shape 44"/>
          <p:cNvSpPr/>
          <p:nvPr/>
        </p:nvSpPr>
        <p:spPr>
          <a:xfrm flipV="1">
            <a:off x="8831461" y="6536530"/>
            <a:ext cx="2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pic>
        <p:nvPicPr>
          <p:cNvPr id="10" name="Picture 2" descr="Afbeeldingsresultaten voor An Action Pl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202" y="80368"/>
            <a:ext cx="1428258" cy="145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3220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374205" y="2875825"/>
            <a:ext cx="8309780" cy="1208785"/>
          </a:xfrm>
          <a:prstGeom prst="rect">
            <a:avLst/>
          </a:prstGeom>
        </p:spPr>
        <p:txBody>
          <a:bodyPr>
            <a:normAutofit/>
          </a:bodyPr>
          <a:lstStyle>
            <a:lvl1pPr defTabSz="397256">
              <a:defRPr sz="4000"/>
            </a:lvl1pPr>
          </a:lstStyle>
          <a:p>
            <a:pPr lvl="0">
              <a:defRPr sz="1800"/>
            </a:pPr>
            <a:r>
              <a:rPr lang="nl-NL" sz="2600" b="1" dirty="0"/>
              <a:t/>
            </a:r>
            <a:br>
              <a:rPr lang="nl-NL" sz="2600" b="1" dirty="0"/>
            </a:br>
            <a:endParaRPr sz="2600" b="1" dirty="0"/>
          </a:p>
        </p:txBody>
      </p:sp>
      <p:pic>
        <p:nvPicPr>
          <p:cNvPr id="40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5209" y="163840"/>
            <a:ext cx="380909" cy="402118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41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0670" y="312476"/>
            <a:ext cx="2528025" cy="153501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hape 43"/>
          <p:cNvSpPr/>
          <p:nvPr/>
        </p:nvSpPr>
        <p:spPr>
          <a:xfrm flipV="1">
            <a:off x="6600939" y="6536530"/>
            <a:ext cx="3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sp>
        <p:nvSpPr>
          <p:cNvPr id="44" name="Shape 44"/>
          <p:cNvSpPr/>
          <p:nvPr/>
        </p:nvSpPr>
        <p:spPr>
          <a:xfrm flipV="1">
            <a:off x="8831461" y="6536530"/>
            <a:ext cx="2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pic>
        <p:nvPicPr>
          <p:cNvPr id="29698" name="Picture 2" descr="Afbeeldingsresultaten voor plan of ac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696" y="634008"/>
            <a:ext cx="2310557" cy="1205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9908406"/>
              </p:ext>
            </p:extLst>
          </p:nvPr>
        </p:nvGraphicFramePr>
        <p:xfrm>
          <a:off x="504940" y="1839515"/>
          <a:ext cx="7996125" cy="4054078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599225"/>
                <a:gridCol w="1599225"/>
                <a:gridCol w="1599225"/>
                <a:gridCol w="1599225"/>
                <a:gridCol w="1599225"/>
              </a:tblGrid>
              <a:tr h="579154">
                <a:tc>
                  <a:txBody>
                    <a:bodyPr/>
                    <a:lstStyle/>
                    <a:p>
                      <a:pPr algn="ctr"/>
                      <a:endParaRPr lang="nl-NL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nl-NL" sz="1400" dirty="0" smtClean="0">
                          <a:solidFill>
                            <a:schemeClr val="bg1"/>
                          </a:solidFill>
                        </a:rPr>
                        <a:t>OBJECTIVES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pPr algn="ctr"/>
                      <a:endParaRPr lang="nl-NL" sz="1400" dirty="0" smtClean="0"/>
                    </a:p>
                    <a:p>
                      <a:pPr algn="ctr"/>
                      <a:r>
                        <a:rPr lang="nl-NL" sz="1400" dirty="0" smtClean="0"/>
                        <a:t>TASKS</a:t>
                      </a:r>
                      <a:endParaRPr lang="en-US" sz="1400" dirty="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pPr algn="ctr"/>
                      <a:endParaRPr lang="nl-NL" sz="1400" dirty="0" smtClean="0"/>
                    </a:p>
                    <a:p>
                      <a:pPr algn="ctr"/>
                      <a:r>
                        <a:rPr lang="nl-NL" sz="1400" dirty="0" smtClean="0"/>
                        <a:t>BARRIERS</a:t>
                      </a:r>
                      <a:endParaRPr lang="en-US" sz="1400" dirty="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 smtClean="0"/>
                        <a:t>OVERCOME BARRIES</a:t>
                      </a:r>
                      <a:endParaRPr lang="en-US" sz="1400" dirty="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pPr algn="ctr"/>
                      <a:endParaRPr lang="nl-NL" sz="1400" dirty="0" smtClean="0"/>
                    </a:p>
                    <a:p>
                      <a:pPr algn="ctr"/>
                      <a:r>
                        <a:rPr lang="nl-NL" sz="1400" dirty="0" smtClean="0"/>
                        <a:t>WHO</a:t>
                      </a:r>
                      <a:endParaRPr lang="en-US" sz="1400" dirty="0"/>
                    </a:p>
                  </a:txBody>
                  <a:tcPr marL="64294" marR="64294" marT="32147" marB="32147"/>
                </a:tc>
              </a:tr>
              <a:tr h="579154"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</a:tr>
              <a:tr h="579154"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</a:tr>
              <a:tr h="579154"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</a:tr>
              <a:tr h="579154"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</a:tr>
              <a:tr h="579154"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</a:tr>
              <a:tr h="579154"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 marL="64294" marR="64294" marT="32147" marB="3214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23686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374205" y="2875825"/>
            <a:ext cx="8309780" cy="1208785"/>
          </a:xfrm>
          <a:prstGeom prst="rect">
            <a:avLst/>
          </a:prstGeom>
        </p:spPr>
        <p:txBody>
          <a:bodyPr>
            <a:normAutofit/>
          </a:bodyPr>
          <a:lstStyle>
            <a:lvl1pPr defTabSz="397256">
              <a:defRPr sz="4000"/>
            </a:lvl1pPr>
          </a:lstStyle>
          <a:p>
            <a:pPr lvl="0">
              <a:defRPr sz="1800"/>
            </a:pPr>
            <a:r>
              <a:rPr lang="nl-NL" sz="2600" b="1" dirty="0"/>
              <a:t/>
            </a:r>
            <a:br>
              <a:rPr lang="nl-NL" sz="2600" b="1" dirty="0"/>
            </a:br>
            <a:endParaRPr sz="2600" b="1" dirty="0"/>
          </a:p>
        </p:txBody>
      </p:sp>
      <p:pic>
        <p:nvPicPr>
          <p:cNvPr id="40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5209" y="163840"/>
            <a:ext cx="380909" cy="402118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41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0670" y="312476"/>
            <a:ext cx="2528025" cy="153501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hape 43"/>
          <p:cNvSpPr/>
          <p:nvPr/>
        </p:nvSpPr>
        <p:spPr>
          <a:xfrm flipV="1">
            <a:off x="6600939" y="6536530"/>
            <a:ext cx="3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sp>
        <p:nvSpPr>
          <p:cNvPr id="44" name="Shape 44"/>
          <p:cNvSpPr/>
          <p:nvPr/>
        </p:nvSpPr>
        <p:spPr>
          <a:xfrm flipV="1">
            <a:off x="8831461" y="6536530"/>
            <a:ext cx="2" cy="232175"/>
          </a:xfrm>
          <a:prstGeom prst="line">
            <a:avLst/>
          </a:prstGeom>
          <a:ln>
            <a:solidFill>
              <a:srgbClr val="FF9300"/>
            </a:solidFill>
            <a:miter lim="400000"/>
          </a:ln>
        </p:spPr>
        <p:txBody>
          <a:bodyPr lIns="0" tIns="0" rIns="0" bIns="0"/>
          <a:lstStyle/>
          <a:p>
            <a:pPr defTabSz="321457">
              <a:defRPr sz="1200"/>
            </a:pPr>
            <a:endParaRPr/>
          </a:p>
        </p:txBody>
      </p:sp>
      <p:pic>
        <p:nvPicPr>
          <p:cNvPr id="31746" name="Picture 2" descr="Afbeeldingsresultaten voor LET'S ST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305" y="1607344"/>
            <a:ext cx="7235547" cy="3848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1601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Instructions</a:t>
            </a:r>
            <a:r>
              <a:rPr lang="nl-NL" dirty="0" smtClean="0"/>
              <a:t> small </a:t>
            </a:r>
            <a:r>
              <a:rPr lang="nl-NL" dirty="0" err="1" smtClean="0"/>
              <a:t>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3" y="2323652"/>
            <a:ext cx="4032563" cy="3508977"/>
          </a:xfrm>
        </p:spPr>
        <p:txBody>
          <a:bodyPr>
            <a:normAutofit/>
          </a:bodyPr>
          <a:lstStyle/>
          <a:p>
            <a:pPr lvl="0"/>
            <a:r>
              <a:rPr lang="en-GB" dirty="0"/>
              <a:t>Step 2-4 around key theme</a:t>
            </a:r>
            <a:endParaRPr lang="en-US" dirty="0"/>
          </a:p>
          <a:p>
            <a:pPr lvl="0"/>
            <a:r>
              <a:rPr lang="en-GB" dirty="0"/>
              <a:t>Write on flip over </a:t>
            </a:r>
            <a:endParaRPr lang="en-US" dirty="0"/>
          </a:p>
          <a:p>
            <a:r>
              <a:rPr lang="en-GB" dirty="0"/>
              <a:t> Appoint a rapporteur for plenary reporting after coffee.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686" y="2348880"/>
            <a:ext cx="3264363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5292080" y="3501008"/>
            <a:ext cx="3024336" cy="108012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7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1529</TotalTime>
  <Words>762</Words>
  <Application>Microsoft Office PowerPoint</Application>
  <PresentationFormat>On-screen Show (4:3)</PresentationFormat>
  <Paragraphs>140</Paragraphs>
  <Slides>25</Slides>
  <Notes>5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Austin</vt:lpstr>
      <vt:lpstr>Infertility  Round Table  </vt:lpstr>
      <vt:lpstr>Objectives  Infertility Round Table</vt:lpstr>
      <vt:lpstr>Sharenet Small Grant  Involuntary childlessness:  Enhancing knowledge and awareness in the Global South </vt:lpstr>
      <vt:lpstr>PowerPoint Presentation</vt:lpstr>
      <vt:lpstr>Activities </vt:lpstr>
      <vt:lpstr>PowerPoint Presentation</vt:lpstr>
      <vt:lpstr>Recommendations  Kenya Infertility Workshop</vt:lpstr>
      <vt:lpstr>Setting the scene</vt:lpstr>
      <vt:lpstr>Panel</vt:lpstr>
      <vt:lpstr>Questions for panelists </vt:lpstr>
      <vt:lpstr>      Scenario Plan </vt:lpstr>
      <vt:lpstr>Round Table Meeting on Infertility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Instructions small groups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Trudie Gerrits</dc:creator>
  <cp:lastModifiedBy>Gerrits, Trudie</cp:lastModifiedBy>
  <cp:revision>87</cp:revision>
  <dcterms:created xsi:type="dcterms:W3CDTF">2015-11-10T10:00:04Z</dcterms:created>
  <dcterms:modified xsi:type="dcterms:W3CDTF">2017-11-13T16:45:06Z</dcterms:modified>
</cp:coreProperties>
</file>